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210" r:id="rId2"/>
    <p:sldId id="1212" r:id="rId3"/>
    <p:sldId id="1213" r:id="rId4"/>
    <p:sldId id="1226" r:id="rId5"/>
    <p:sldId id="1219" r:id="rId6"/>
    <p:sldId id="1220" r:id="rId7"/>
    <p:sldId id="1217" r:id="rId8"/>
    <p:sldId id="1225" r:id="rId9"/>
    <p:sldId id="1224" r:id="rId10"/>
    <p:sldId id="1227" r:id="rId11"/>
  </p:sldIdLst>
  <p:sldSz cx="24387175" cy="13717588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era Pro Medium" charset="0"/>
      <p:regular r:id="rId18"/>
      <p: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era Pro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F"/>
    <a:srgbClr val="4F1C92"/>
    <a:srgbClr val="EFF2F6"/>
    <a:srgbClr val="8297A2"/>
    <a:srgbClr val="3C1271"/>
    <a:srgbClr val="AF207F"/>
    <a:srgbClr val="E6EAEC"/>
    <a:srgbClr val="3D1272"/>
    <a:srgbClr val="E8E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196" autoAdjust="0"/>
  </p:normalViewPr>
  <p:slideViewPr>
    <p:cSldViewPr>
      <p:cViewPr>
        <p:scale>
          <a:sx n="38" d="100"/>
          <a:sy n="38" d="100"/>
        </p:scale>
        <p:origin x="-888" y="-7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24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4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1" y="4554538"/>
            <a:ext cx="4122788" cy="4537075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5BFF11-F259-C34E-8768-6DE9087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235DE18-0DDD-324A-8CD7-767F9F7E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26B42E-88AA-CA43-AF96-725F22F75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CA2C06-1F75-FD4A-B09B-9264F6B14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FBC652-E18D-2147-AF27-6674DF55B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90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-3" y="4554538"/>
            <a:ext cx="24387173" cy="45370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60B2AAA5-4E7E-3A4B-857A-CE3844A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9F62399-A5E0-1B4B-8E97-3267233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3DD53A-92C1-514E-93DA-3FE97B332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D11B4-AF91-FB4C-B93C-74F33FF0C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DC2BDA-C8FC-7642-82A9-5FA79BDB7B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2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6914031"/>
            <a:ext cx="9001001" cy="655430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025599"/>
            <a:ext cx="1584176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106266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4A289F-4427-4041-9A22-6D3C99E7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87501E9-EDB8-A342-8661-7DC965E5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F268B4B4-5C34-B442-8AAC-2B8A1F7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60F4BB-24E9-6E41-A202-B2243072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A18573-B53C-AB42-BD95-2F241EEF3E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7D9F5D-C790-0140-9078-AC8FA8DECC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5418634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16124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9109919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1237" y="5418634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9091613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2DF192E-0288-6845-80E4-24B7799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5445BD2-B680-E14A-A3FB-90F8F82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D24F85D-3AE3-184B-9B3E-F335153CE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7299AC-C603-DB42-9C62-19108320EF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C682F83-A48A-414A-8212-C188315DC7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5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6335861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1002714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282462" y="264457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6335861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1237" y="10008840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1237" y="2644576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8C98F18-36E9-234B-85E7-A77182C7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6DC28A99-6C09-1A48-87BA-791FBD6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BBCCBE-7823-DB4A-96A5-153329751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52A5117-84FF-A44C-8C49-9D0BE8708E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B4ED8F-B2D8-6B45-A569-300A670F5A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6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953329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</a:t>
            </a:r>
            <a:br>
              <a:rPr lang="ru-RU" dirty="0"/>
            </a:br>
            <a:r>
              <a:rPr lang="ru-RU" dirty="0"/>
              <a:t>ДЛЯ ПОСТРОЕНИЯ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5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968450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6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6299858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7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0631266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8" name="Рисунок 21"/>
          <p:cNvSpPr>
            <a:spLocks noGrp="1"/>
          </p:cNvSpPr>
          <p:nvPr>
            <p:ph type="pic" sz="quarter" idx="35"/>
          </p:nvPr>
        </p:nvSpPr>
        <p:spPr>
          <a:xfrm flipH="1">
            <a:off x="14962674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21"/>
          <p:cNvSpPr>
            <a:spLocks noGrp="1"/>
          </p:cNvSpPr>
          <p:nvPr>
            <p:ph type="pic" sz="quarter" idx="36"/>
          </p:nvPr>
        </p:nvSpPr>
        <p:spPr>
          <a:xfrm flipH="1">
            <a:off x="19294082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3210922-F239-6D46-88FC-0D0955E1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645A53E-1A05-9942-B30F-9E0D967C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ED6A8A-CC0E-2A46-8420-776713AED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9ECF35-4003-4342-906D-7D56C2F00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966230-F03F-1E4E-9644-0C3FA3D20A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8280062" y="0"/>
            <a:ext cx="6107111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0110BBE-69A1-5F42-87AE-2A59C03E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2575E12E-523F-5B40-9264-6E66509D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6BBF69-4255-4745-AF97-F2DCDE2A5A5C}"/>
              </a:ext>
            </a:extLst>
          </p:cNvPr>
          <p:cNvSpPr txBox="1"/>
          <p:nvPr userDrawn="1"/>
        </p:nvSpPr>
        <p:spPr>
          <a:xfrm>
            <a:off x="17097555" y="246715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022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2196763" y="0"/>
            <a:ext cx="12190412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EE1B71-5C42-3D46-A08C-63A15F8B0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EF65B1-512D-B142-BDED-B9C9D0FF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C0839B15-5196-E34B-ADB1-F5A718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27068359-4590-284A-86FA-8C99B8D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151D788A-E1D2-A649-963F-283066BD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454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381642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02283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22831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95C697D-9DAA-D34B-A9E9-71529941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B0FC8B-0132-7145-8E7D-694EECDC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C47BD-2889-094C-A347-74075E62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327888-A8E5-DC47-8867-2D46004A11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FC9496-9DC6-5342-B1D1-18CE10BCFC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93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618433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3618433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2682330"/>
            <a:ext cx="73448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84D00C8E-0AB1-E24D-8EDD-7BBF22F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63096273-3466-A248-9F0A-300CA52B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89C36EB-4855-8248-80EC-543FBF968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7E4EBF-EDD6-224A-A9FB-9C33C0AD21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6C8B7D-9799-0348-9FF1-96A9C92942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97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9238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8803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D37957-7995-8748-9F3F-D31F5C68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986586"/>
            <a:ext cx="16345221" cy="15841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12000" b="1" i="0" kern="1200" spc="0" baseline="0" dirty="0">
                <a:solidFill>
                  <a:schemeClr val="bg2"/>
                </a:solidFill>
                <a:latin typeface="DIN Pro" panose="020B0504020101010102" pitchFamily="34" charset="0"/>
                <a:ea typeface="Verdana" charset="0"/>
                <a:cs typeface="DIN Pro" panose="020B0504020101010102" pitchFamily="34" charset="0"/>
              </a:defRPr>
            </a:lvl1pPr>
          </a:lstStyle>
          <a:p>
            <a:r>
              <a:rPr lang="ru-RU" dirty="0"/>
              <a:t>УМНЫЙ ГОРОД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34A8F60E-FC38-C348-8D50-95F95EB961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9046" y="6570763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66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ЭКОЛОГИЧЕСКАЯ БЕЗОПАСНОСТЬ</a:t>
            </a:r>
            <a:endParaRPr lang="en-US" dirty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85D29FE3-595F-514F-8E31-FA7376AF1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51570351-A1A9-1446-8F40-FC16C1B86C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9046" y="95425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Лёля Жвирблис,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5A9412ED-5A95-C042-BB31-297481852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9046" y="101711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куратор проекта «Умный город»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1329491" y="0"/>
            <a:ext cx="6107112" cy="43688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11329492" y="4749800"/>
            <a:ext cx="6107112" cy="41656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1329492" y="9296400"/>
            <a:ext cx="6107112" cy="4437906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8304842" y="666106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655213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655213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18304842" y="5022589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8304842" y="9640404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F66AA6B5-6586-3F4D-AD1E-56B9B1EE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01440763-1B85-3642-9B42-7546E5E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A38582-B0C5-1E44-967A-70998EB5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83D937-2550-0D4A-A6D8-669DEBCC01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917E17-F9C6-5548-AB57-6716BEB11F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79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0897443" cy="66802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2214150" y="2072608"/>
            <a:ext cx="10780638" cy="4607592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6"/>
          </p:nvPr>
        </p:nvSpPr>
        <p:spPr>
          <a:xfrm>
            <a:off x="-1" y="7002810"/>
            <a:ext cx="10897443" cy="670002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2214150" y="7617075"/>
            <a:ext cx="10780638" cy="552082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464443" y="4554537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464443" y="11539314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2305843-0202-7D4C-91E9-C69D8E6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1446" y="129158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7EC0E183-0B4F-F24E-B7B1-34713F5303C5}"/>
              </a:ext>
            </a:extLst>
          </p:cNvPr>
          <p:cNvSpPr txBox="1">
            <a:spLocks/>
          </p:cNvSpPr>
          <p:nvPr userDrawn="1"/>
        </p:nvSpPr>
        <p:spPr>
          <a:xfrm>
            <a:off x="17944341" y="129158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8EEC64-CE99-7645-8EF5-00E4AD17C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B6D09B-6628-3B4C-97F1-B081F52EE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CF12A9-26E3-2146-8082-9200F81A01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2184475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4" name="Рисунок 21"/>
          <p:cNvSpPr>
            <a:spLocks noGrp="1"/>
          </p:cNvSpPr>
          <p:nvPr>
            <p:ph type="pic" sz="quarter" idx="46"/>
          </p:nvPr>
        </p:nvSpPr>
        <p:spPr>
          <a:xfrm flipH="1">
            <a:off x="6229556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5" name="Рисунок 21"/>
          <p:cNvSpPr>
            <a:spLocks noGrp="1"/>
          </p:cNvSpPr>
          <p:nvPr>
            <p:ph type="pic" sz="quarter" idx="47"/>
          </p:nvPr>
        </p:nvSpPr>
        <p:spPr>
          <a:xfrm flipH="1">
            <a:off x="1027463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6" name="Рисунок 21"/>
          <p:cNvSpPr>
            <a:spLocks noGrp="1"/>
          </p:cNvSpPr>
          <p:nvPr>
            <p:ph type="pic" sz="quarter" idx="48"/>
          </p:nvPr>
        </p:nvSpPr>
        <p:spPr>
          <a:xfrm flipH="1">
            <a:off x="1431971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7" name="Рисунок 21"/>
          <p:cNvSpPr>
            <a:spLocks noGrp="1"/>
          </p:cNvSpPr>
          <p:nvPr>
            <p:ph type="pic" sz="quarter" idx="49"/>
          </p:nvPr>
        </p:nvSpPr>
        <p:spPr>
          <a:xfrm flipH="1">
            <a:off x="18890335" y="4129191"/>
            <a:ext cx="3888428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1450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2361454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8658992"/>
            <a:ext cx="21026338" cy="3312369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6406917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0452380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4" hasCustomPrompt="1"/>
          </p:nvPr>
        </p:nvSpPr>
        <p:spPr>
          <a:xfrm>
            <a:off x="14497843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9106355" y="6887484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0DE51304-8CF6-0244-A3C1-67AD6137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1B07DA56-5E57-F248-8AE2-0D4CC20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166176-9B5F-F342-BD73-BC293C3A8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1A58F60-3575-3749-83CD-34D5E3A6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EEAA3F-1510-3C45-A55E-3C40663EDE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63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-210182" y="861"/>
            <a:ext cx="6301420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2495" y="4580753"/>
            <a:ext cx="1521229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48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782495" y="3258394"/>
            <a:ext cx="1521229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AB30050-E9C8-2443-9051-2C7243C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3051C4-B9DB-B141-A41F-E578F9E6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F7392D-ADDE-0F48-B5BA-2798B272C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C450F9-F177-4E4C-8633-A483441E41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69AC7-476F-D543-9543-5C94D5EE56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8314267" y="18034"/>
            <a:ext cx="6082449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4580753"/>
            <a:ext cx="14545616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1" y="3258394"/>
            <a:ext cx="14545616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60432D0-B3ED-794C-AA7E-32FC231D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C7E5D3-66AC-6442-86DC-5915D1DA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9924A9-44C6-C841-A42C-81FECE5C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D074CE-A6FA-F04B-B589-75DEF808D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2DDF7-34A1-864F-ACC8-020550F4A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2348" y="3690443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32348" y="954138"/>
            <a:ext cx="21962439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B39AA-1B56-3B4E-B99E-E34A24A4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5EA03-07B4-9249-90E8-C8DF1288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73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18522" y="12403410"/>
            <a:ext cx="2376265" cy="883706"/>
          </a:xfrm>
          <a:prstGeom prst="rect">
            <a:avLst/>
          </a:prstGeom>
        </p:spPr>
        <p:txBody>
          <a:bodyPr/>
          <a:lstStyle>
            <a:lvl1pPr algn="r">
              <a:defRPr lang="ru-RU" sz="5400" b="0" i="0" kern="1200" baseline="0" smtClean="0">
                <a:solidFill>
                  <a:schemeClr val="tx2">
                    <a:lumMod val="10000"/>
                    <a:lumOff val="9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8BBD06A-759F-43F0-9FDD-30D8801384D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256544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8962339" y="3402410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954138"/>
            <a:ext cx="15049672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7355245-F3BD-DF4C-842F-1C573DC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142151F-8F01-314E-9598-33ED96C4A6E5}"/>
              </a:ext>
            </a:extLst>
          </p:cNvPr>
          <p:cNvSpPr txBox="1">
            <a:spLocks/>
          </p:cNvSpPr>
          <p:nvPr userDrawn="1"/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xmlns="" id="{63598BC9-5BA6-F04E-AC85-81D102B17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10027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C08A4757-9CBC-9040-86E6-2589750F26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0" y="4895604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УмныйГород</a:t>
            </a:r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01A3196-AA76-CF41-B7CE-E51BF4ECE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94DA73-35FD-2541-8C3C-EF69E07711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9" y="5290344"/>
            <a:ext cx="3600400" cy="3600400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DC8D14F7-161C-D640-8F31-E13459D4C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9220" y="6042297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ГородаМеняютсяДляНас</a:t>
            </a:r>
            <a:endParaRPr lang="en-US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6A07486F-83F4-C047-B670-1C43E89C2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9220" y="7837060"/>
            <a:ext cx="17979743" cy="89394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" dirty="0" err="1"/>
              <a:t>smart@gorodsreda.ru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0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2" y="0"/>
            <a:ext cx="24387176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xmlns="" id="{9CAC38B1-2131-3240-9C32-617E46EAB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99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73CF705-B595-794E-84E6-E5B9DFAA6F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F282C289-F9C4-2145-AA14-81E519F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E6D33C86-3FEE-314B-9F14-845B4C1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99E3656-D244-604A-87ED-6B09A155D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12F4B9E-D8F2-6B42-88C9-58FDFE5E2E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19731F-731B-8545-9D8B-6D6082DFD4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90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491" userDrawn="1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F85771C-6610-7642-8A34-904E36F09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FBD2A61-56E0-4640-B3EA-584D77B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7782C2E-B0C9-3F41-91E5-0EF892965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866B1709-B1B4-C944-916F-CE1D4A7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74E74889-98AB-C84F-B61E-023E8D74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0A3DD7D-0C76-254F-B152-377C51B6E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031"/>
          <a:stretch/>
        </p:blipFill>
        <p:spPr>
          <a:xfrm>
            <a:off x="12841659" y="-13826"/>
            <a:ext cx="11545516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4111B5-4D7C-FF4D-A74B-353089C36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CFD7E5-1AB1-4744-8C6B-0E27CBE395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836996" y="81638"/>
            <a:ext cx="1787863" cy="14053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FE517CE-309B-FC48-910C-5646CD22B1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+nacpro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F43025CC-49F5-8C44-A6B6-9B23F2F33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39B42A-2AE2-4540-B621-D3C31408D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0CDE2374-C36F-CE41-83D1-C0C784995A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7342BC96-3FD7-7A47-813B-CF542FB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17CBB9C-F793-AB42-85B4-53659434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F8202-6D1B-7842-8B2E-1DBA3BC43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9A40DE-46D4-C643-8CC5-FF4925C2B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FDD347-96BD-6845-AEEE-5914FD105E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73507" y="3618434"/>
            <a:ext cx="10786378" cy="9725626"/>
          </a:xfrm>
          <a:prstGeom prst="rect">
            <a:avLst/>
          </a:prstGeom>
        </p:spPr>
        <p:txBody>
          <a:bodyPr numCol="2" spcCol="108000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8CFF375-2AE5-974F-9BCA-B2465E8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E3F8A9C4-E9D7-184C-9950-E6F25B84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CB962A-27EA-6C42-BA4C-45C4105F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1769F2-A3B8-EC48-A4F2-2D2C96E5A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CE669B-0CE7-CD42-A587-8162859CDE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5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402410"/>
            <a:ext cx="10785782" cy="302433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402410"/>
            <a:ext cx="9145017" cy="34563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483077"/>
            <a:ext cx="91450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CD2866C-9A7A-2B40-8523-F4F4BE70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EDBDFE2-431F-D747-8BA8-4CAAFF5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88C9A7-8500-FC42-9228-78E616DB4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980BB0-FAE8-C042-B820-5ACA6D0CF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C5C856-672B-324B-9209-8FAC296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4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648983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513169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18C7B33-DD58-BB4B-AD69-25B02830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27377C2-C2D2-BB48-AF28-11D7904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BBB57-A185-D14A-AF37-5F36766B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5E7C6F-6271-DE43-82DE-E3625590A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033094-E677-F645-A46C-3DA909CDB4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5AF7FA-8E14-DB41-9396-C2B4DFBE9B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5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 userDrawn="1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E6032E2C-C6FD-A249-8FE5-E4FF1AA475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843669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Слайд think-cell" r:id="rId31" imgW="7772400" imgH="10058400" progId="TCLayout.ActiveDocument.1">
                  <p:embed/>
                </p:oleObj>
              </mc:Choice>
              <mc:Fallback>
                <p:oleObj name="Слайд think-cell" r:id="rId3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59" r:id="rId2"/>
    <p:sldLayoutId id="2147485202" r:id="rId3"/>
    <p:sldLayoutId id="2147485220" r:id="rId4"/>
    <p:sldLayoutId id="2147485257" r:id="rId5"/>
    <p:sldLayoutId id="2147485258" r:id="rId6"/>
    <p:sldLayoutId id="2147485227" r:id="rId7"/>
    <p:sldLayoutId id="2147485230" r:id="rId8"/>
    <p:sldLayoutId id="2147485218" r:id="rId9"/>
    <p:sldLayoutId id="2147485248" r:id="rId10"/>
    <p:sldLayoutId id="2147485247" r:id="rId11"/>
    <p:sldLayoutId id="2147485226" r:id="rId12"/>
    <p:sldLayoutId id="2147485255" r:id="rId13"/>
    <p:sldLayoutId id="2147485256" r:id="rId14"/>
    <p:sldLayoutId id="2147485254" r:id="rId15"/>
    <p:sldLayoutId id="2147485221" r:id="rId16"/>
    <p:sldLayoutId id="2147485223" r:id="rId17"/>
    <p:sldLayoutId id="2147485224" r:id="rId18"/>
    <p:sldLayoutId id="2147485229" r:id="rId19"/>
    <p:sldLayoutId id="2147485237" r:id="rId20"/>
    <p:sldLayoutId id="2147485239" r:id="rId21"/>
    <p:sldLayoutId id="2147485235" r:id="rId22"/>
    <p:sldLayoutId id="2147485233" r:id="rId23"/>
    <p:sldLayoutId id="2147485242" r:id="rId24"/>
    <p:sldLayoutId id="2147485215" r:id="rId25"/>
    <p:sldLayoutId id="2147485249" r:id="rId26"/>
    <p:sldLayoutId id="2147485261" r:id="rId27"/>
  </p:sldLayoutIdLst>
  <p:hf hdr="0" dt="0"/>
  <p:txStyles>
    <p:titleStyle>
      <a:lvl1pPr algn="ctr" defTabSz="2438889" rtl="0" eaLnBrk="1" latinLnBrk="0" hangingPunct="1">
        <a:spcBef>
          <a:spcPct val="0"/>
        </a:spcBef>
        <a:buNone/>
        <a:defRPr sz="11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583" indent="-914583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2" kern="1200">
          <a:solidFill>
            <a:schemeClr val="tx1"/>
          </a:solidFill>
          <a:latin typeface="+mn-lt"/>
          <a:ea typeface="+mn-ea"/>
          <a:cs typeface="+mn-cs"/>
        </a:defRPr>
      </a:lvl1pPr>
      <a:lvl2pPr marL="1981596" indent="-762153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2" kern="1200">
          <a:solidFill>
            <a:schemeClr val="tx1"/>
          </a:solidFill>
          <a:latin typeface="+mn-lt"/>
          <a:ea typeface="+mn-ea"/>
          <a:cs typeface="+mn-cs"/>
        </a:defRPr>
      </a:lvl2pPr>
      <a:lvl3pPr marL="3048610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2" kern="1200">
          <a:solidFill>
            <a:schemeClr val="tx1"/>
          </a:solidFill>
          <a:latin typeface="+mn-lt"/>
          <a:ea typeface="+mn-ea"/>
          <a:cs typeface="+mn-cs"/>
        </a:defRPr>
      </a:lvl3pPr>
      <a:lvl4pPr marL="4268053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2" kern="1200">
          <a:solidFill>
            <a:schemeClr val="tx1"/>
          </a:solidFill>
          <a:latin typeface="+mn-lt"/>
          <a:ea typeface="+mn-ea"/>
          <a:cs typeface="+mn-cs"/>
        </a:defRPr>
      </a:lvl4pPr>
      <a:lvl5pPr marL="548749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2" kern="1200">
          <a:solidFill>
            <a:schemeClr val="tx1"/>
          </a:solidFill>
          <a:latin typeface="+mn-lt"/>
          <a:ea typeface="+mn-ea"/>
          <a:cs typeface="+mn-cs"/>
        </a:defRPr>
      </a:lvl5pPr>
      <a:lvl6pPr marL="670694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6pPr>
      <a:lvl7pPr marL="7926386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7pPr>
      <a:lvl8pPr marL="914582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527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44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88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332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776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22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666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6107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554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C:\Users\111\Desktop\Умные города\Преза\титу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7176" cy="137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456" y="734730"/>
            <a:ext cx="98179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>
                <a:solidFill>
                  <a:schemeClr val="bg1"/>
                </a:solidFill>
              </a:rPr>
              <a:t>КИБЕР</a:t>
            </a:r>
            <a:r>
              <a:rPr lang="ru-RU" sz="13000" b="1" dirty="0">
                <a:solidFill>
                  <a:srgbClr val="FF0000"/>
                </a:solidFill>
              </a:rPr>
              <a:t>С</a:t>
            </a:r>
            <a:r>
              <a:rPr lang="ru-RU" sz="13000" b="1" dirty="0">
                <a:solidFill>
                  <a:schemeClr val="bg1"/>
                </a:solidFill>
              </a:rPr>
              <a:t>ПОРТ</a:t>
            </a:r>
          </a:p>
        </p:txBody>
      </p:sp>
    </p:spTree>
    <p:extLst>
      <p:ext uri="{BB962C8B-B14F-4D97-AF65-F5344CB8AC3E}">
        <p14:creationId xmlns:p14="http://schemas.microsoft.com/office/powerpoint/2010/main" val="1049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ОТВЕТСТВЕННЫЙ ПО НАПРАВЛЕНИЯМ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4997595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0519" y="539393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Наш киберспорт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6563" y="918214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Транспорт 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584371" y="6901342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18065" y="4727854"/>
            <a:ext cx="13393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Постников Сергей Александрович</a:t>
            </a:r>
          </a:p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+7 937 225 33 07 </a:t>
            </a:r>
          </a:p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vk.com/safks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6114" y="72866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Встреча команд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ED08CB5-D600-DDCE-18C2-F148E98F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5" y="44731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0" y="793443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7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8074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2387" y="2733932"/>
            <a:ext cx="9145016" cy="100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ПРОГРАММА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6000" b="1" dirty="0">
                <a:solidFill>
                  <a:srgbClr val="0070C0"/>
                </a:solidFill>
              </a:rPr>
              <a:t>соревнования в 2</a:t>
            </a:r>
            <a:r>
              <a:rPr lang="en-US" sz="6000" b="1" dirty="0">
                <a:solidFill>
                  <a:srgbClr val="0070C0"/>
                </a:solidFill>
              </a:rPr>
              <a:t>-</a:t>
            </a:r>
            <a:r>
              <a:rPr lang="ru-RU" sz="6000" b="1" dirty="0">
                <a:solidFill>
                  <a:srgbClr val="0070C0"/>
                </a:solidFill>
              </a:rPr>
              <a:t>х дисциплинах:</a:t>
            </a:r>
          </a:p>
          <a:p>
            <a:r>
              <a:rPr lang="en-US" sz="6000" b="1" dirty="0" err="1">
                <a:solidFill>
                  <a:srgbClr val="FF0000"/>
                </a:solidFill>
              </a:rPr>
              <a:t>D</a:t>
            </a:r>
            <a:r>
              <a:rPr lang="en-US" sz="6000" b="1" dirty="0" err="1">
                <a:solidFill>
                  <a:srgbClr val="0070C0"/>
                </a:solidFill>
              </a:rPr>
              <a:t>ota</a:t>
            </a:r>
            <a:r>
              <a:rPr lang="en-US" sz="6000" b="1" dirty="0">
                <a:solidFill>
                  <a:srgbClr val="0070C0"/>
                </a:solidFill>
              </a:rPr>
              <a:t> 2 (5x5)</a:t>
            </a:r>
            <a:endParaRPr lang="ru-RU" sz="6000" b="1" dirty="0">
              <a:solidFill>
                <a:srgbClr val="0070C0"/>
              </a:solidFill>
            </a:endParaRPr>
          </a:p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  <a:r>
              <a:rPr lang="en-US" sz="6000" b="1" dirty="0">
                <a:solidFill>
                  <a:srgbClr val="0070C0"/>
                </a:solidFill>
              </a:rPr>
              <a:t>S:GO (5x5)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ru-RU" sz="6000" b="1" dirty="0">
                <a:solidFill>
                  <a:srgbClr val="0070C0"/>
                </a:solidFill>
              </a:rPr>
              <a:t>Формат: </a:t>
            </a:r>
            <a:r>
              <a:rPr lang="en-US" sz="6000" b="1" dirty="0">
                <a:solidFill>
                  <a:srgbClr val="0070C0"/>
                </a:solidFill>
              </a:rPr>
              <a:t>Online</a:t>
            </a:r>
          </a:p>
          <a:p>
            <a:r>
              <a:rPr lang="ru-RU" sz="3500" b="1" dirty="0">
                <a:solidFill>
                  <a:srgbClr val="0070C0"/>
                </a:solidFill>
              </a:rPr>
              <a:t>(по средствам сети </a:t>
            </a:r>
            <a:r>
              <a:rPr lang="en-US" sz="3500" b="1" dirty="0">
                <a:solidFill>
                  <a:srgbClr val="0070C0"/>
                </a:solidFill>
              </a:rPr>
              <a:t>Internet)</a:t>
            </a:r>
          </a:p>
          <a:p>
            <a:endParaRPr lang="en-US" sz="6000" b="1" dirty="0">
              <a:solidFill>
                <a:srgbClr val="0070C0"/>
              </a:solidFill>
            </a:endParaRPr>
          </a:p>
          <a:p>
            <a:r>
              <a:rPr lang="ru-RU" sz="6000" b="1" dirty="0">
                <a:solidFill>
                  <a:srgbClr val="0070C0"/>
                </a:solidFill>
              </a:rPr>
              <a:t>Система: </a:t>
            </a:r>
            <a:r>
              <a:rPr lang="ru-RU" sz="6000" b="1" dirty="0" err="1">
                <a:solidFill>
                  <a:srgbClr val="0070C0"/>
                </a:solidFill>
              </a:rPr>
              <a:t>ЕСнУП</a:t>
            </a:r>
            <a:endParaRPr lang="en-US" sz="6000" b="1" dirty="0">
              <a:solidFill>
                <a:srgbClr val="0070C0"/>
              </a:solidFill>
            </a:endParaRPr>
          </a:p>
          <a:p>
            <a:r>
              <a:rPr lang="en-US" sz="3500" b="1" dirty="0">
                <a:solidFill>
                  <a:srgbClr val="0070C0"/>
                </a:solidFill>
              </a:rPr>
              <a:t>(</a:t>
            </a:r>
            <a:r>
              <a:rPr lang="ru-RU" sz="3500" b="1" dirty="0">
                <a:solidFill>
                  <a:srgbClr val="0070C0"/>
                </a:solidFill>
              </a:rPr>
              <a:t>единые соревнования на</a:t>
            </a:r>
            <a:r>
              <a:rPr lang="en-US" sz="3500" b="1" dirty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0070C0"/>
                </a:solidFill>
              </a:rPr>
              <a:t>удалённых площадках) </a:t>
            </a:r>
            <a:endParaRPr lang="en-US" sz="3500" b="1" dirty="0">
              <a:solidFill>
                <a:srgbClr val="0070C0"/>
              </a:solidFill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762" y="2662095"/>
            <a:ext cx="1357191" cy="1038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13011" y="1098155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СРОКИ ПРОВЕДЕНИЯ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30.08.2022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04.09.2022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78525" y="2703388"/>
            <a:ext cx="84720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30 августа - </a:t>
            </a:r>
            <a:r>
              <a:rPr lang="ru-RU" sz="3500" dirty="0"/>
              <a:t>игровой день. 10:00 групповой этап соревнования 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</a:rPr>
              <a:t>Dota2</a:t>
            </a:r>
            <a:r>
              <a:rPr lang="en-US" sz="3500" dirty="0"/>
              <a:t> (5x5)</a:t>
            </a:r>
            <a:endParaRPr lang="ru-RU" sz="35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13010" y="4525868"/>
            <a:ext cx="105389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31 августа - </a:t>
            </a:r>
            <a:r>
              <a:rPr lang="ru-RU" sz="3500" dirty="0"/>
              <a:t>игровой день. 10:00</a:t>
            </a:r>
            <a:endParaRPr lang="en-US" sz="3500" dirty="0"/>
          </a:p>
          <a:p>
            <a:r>
              <a:rPr lang="ru-RU" sz="3500" dirty="0"/>
              <a:t>групповой этап соревнования </a:t>
            </a:r>
            <a:r>
              <a:rPr lang="en-US" sz="3500" dirty="0">
                <a:solidFill>
                  <a:srgbClr val="C00000"/>
                </a:solidFill>
              </a:rPr>
              <a:t>CS:GO</a:t>
            </a:r>
            <a:r>
              <a:rPr lang="en-US" sz="3500" dirty="0"/>
              <a:t> (5x5)</a:t>
            </a:r>
            <a:endParaRPr lang="ru-RU" sz="3500" dirty="0"/>
          </a:p>
        </p:txBody>
      </p:sp>
      <p:sp>
        <p:nvSpPr>
          <p:cNvPr id="17" name="TextBox 16"/>
          <p:cNvSpPr txBox="1"/>
          <p:nvPr/>
        </p:nvSpPr>
        <p:spPr>
          <a:xfrm>
            <a:off x="12578525" y="8285502"/>
            <a:ext cx="97681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02 сентября - </a:t>
            </a:r>
            <a:r>
              <a:rPr lang="ru-RU" sz="3500" dirty="0"/>
              <a:t>игровой день. 10:00</a:t>
            </a:r>
          </a:p>
          <a:p>
            <a:r>
              <a:rPr lang="ru-RU" sz="3500" dirty="0"/>
              <a:t>основной этап соревнования </a:t>
            </a:r>
            <a:r>
              <a:rPr lang="en-US" sz="3500" dirty="0">
                <a:solidFill>
                  <a:srgbClr val="C00000"/>
                </a:solidFill>
              </a:rPr>
              <a:t>CS:GO </a:t>
            </a:r>
            <a:r>
              <a:rPr lang="en-US" sz="3500" dirty="0"/>
              <a:t>(5x5)</a:t>
            </a:r>
            <a:endParaRPr lang="ru-RU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13011" y="10005046"/>
            <a:ext cx="105690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03 сентября - </a:t>
            </a:r>
            <a:r>
              <a:rPr lang="ru-RU" sz="3500" dirty="0"/>
              <a:t>игровой день. 10:00</a:t>
            </a:r>
          </a:p>
          <a:p>
            <a:r>
              <a:rPr lang="ru-RU" sz="3500" dirty="0"/>
              <a:t>финал соревнования 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</a:rPr>
              <a:t>Dota2 </a:t>
            </a:r>
            <a:r>
              <a:rPr lang="en-US" sz="3500" dirty="0"/>
              <a:t>(5x5)</a:t>
            </a:r>
            <a:endParaRPr lang="ru-RU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13010" y="11755338"/>
            <a:ext cx="105389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04 сентября </a:t>
            </a:r>
            <a:r>
              <a:rPr lang="ru-RU" sz="4400" b="1" dirty="0">
                <a:solidFill>
                  <a:srgbClr val="0070C0"/>
                </a:solidFill>
              </a:rPr>
              <a:t>- </a:t>
            </a:r>
            <a:r>
              <a:rPr lang="ru-RU" sz="3500" dirty="0"/>
              <a:t>игровой день. 10:00</a:t>
            </a:r>
          </a:p>
          <a:p>
            <a:r>
              <a:rPr lang="ru-RU" sz="3500" dirty="0"/>
              <a:t>финал соревнования </a:t>
            </a:r>
            <a:r>
              <a:rPr lang="en-US" sz="3500" dirty="0">
                <a:solidFill>
                  <a:srgbClr val="C00000"/>
                </a:solidFill>
              </a:rPr>
              <a:t>CS:GO </a:t>
            </a:r>
            <a:r>
              <a:rPr lang="en-US" sz="3500" dirty="0"/>
              <a:t>(5x5)</a:t>
            </a:r>
            <a:endParaRPr lang="ru-RU" sz="3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214211-1EA4-4920-8518-2AFAB2C638A7}"/>
              </a:ext>
            </a:extLst>
          </p:cNvPr>
          <p:cNvSpPr txBox="1"/>
          <p:nvPr/>
        </p:nvSpPr>
        <p:spPr>
          <a:xfrm>
            <a:off x="12578525" y="6609621"/>
            <a:ext cx="105389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01 сентября - </a:t>
            </a:r>
            <a:r>
              <a:rPr lang="ru-RU" sz="3500" dirty="0"/>
              <a:t>игровой день. 10:00</a:t>
            </a:r>
          </a:p>
          <a:p>
            <a:r>
              <a:rPr lang="ru-RU" sz="3500" dirty="0"/>
              <a:t>основной этап соревнования 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</a:rPr>
              <a:t>Dota2</a:t>
            </a:r>
            <a:r>
              <a:rPr lang="en-US" sz="3500" dirty="0"/>
              <a:t> (5x5)</a:t>
            </a:r>
            <a:endParaRPr lang="ru-RU" sz="35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7A2AB82-16BC-4310-BEA9-B3A47062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7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994884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331" y="3564544"/>
            <a:ext cx="12684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Удалённая площадка для команд нашего региона</a:t>
            </a:r>
          </a:p>
          <a:p>
            <a:pPr algn="ctr" defTabSz="2438889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(ул. Рабочая, 53)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41755" y="337554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Судейская рабочая зона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(Мирный переулок, 25)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a typeface="Verdana" charset="0"/>
              <a:cs typeface="Verdana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6ADF68-916F-499F-BFB3-489DB4213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9" y="5008008"/>
            <a:ext cx="6480720" cy="83529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AC0499-7AD6-4DA4-9C76-349E55B89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03" y="4992406"/>
            <a:ext cx="6840760" cy="8352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31B4E9-A3EF-4AF0-8790-C182C987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87" y="4992406"/>
            <a:ext cx="10153128" cy="838556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A4B64ED-3A0E-4AFF-A4CC-97ED2716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1" y="986772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994884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4659" y="3410194"/>
            <a:ext cx="1268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(ул. Рабочая, 53)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a typeface="Verdana" charset="0"/>
              <a:cs typeface="Verdana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A4B64ED-3A0E-4AFF-A4CC-97ED2716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003C00-BC45-4167-B055-8868F77EF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0" y="4233866"/>
            <a:ext cx="6840760" cy="91783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6BE5EC-B14C-4717-9616-AD0BDD056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960" y="4202677"/>
            <a:ext cx="6921566" cy="92095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5FB5AC-82C8-45E4-B672-D74527983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19" y="4225429"/>
            <a:ext cx="6883784" cy="9178379"/>
          </a:xfrm>
          <a:prstGeom prst="rect">
            <a:avLst/>
          </a:prstGeom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0" y="88596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2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УЧАСТНИКИ КОМАНДЫ САРАТОВСКОЙ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598" y="3279289"/>
            <a:ext cx="71395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Dota2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Кузин Данил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Найденов Антон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Белов Данил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Дмитрий Куркин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Балашов Егор</a:t>
            </a:r>
            <a:endParaRPr lang="ru-RU" sz="2800" b="1" dirty="0">
              <a:solidFill>
                <a:schemeClr val="accent2"/>
              </a:solidFill>
              <a:latin typeface="DINPro" panose="02000503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3597" y="3429906"/>
            <a:ext cx="7139549" cy="80648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881218" y="3279289"/>
            <a:ext cx="669421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CS:GO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Лукьянов Владимир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Калинин Даниил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Табакуров Максим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Хорошевский Борис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Уметчиков</a:t>
            </a:r>
            <a:r>
              <a:rPr lang="ru-RU" sz="3200" dirty="0">
                <a:solidFill>
                  <a:schemeClr val="accent2"/>
                </a:solidFill>
              </a:rPr>
              <a:t> Валерий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7203" y="3433600"/>
            <a:ext cx="6838228" cy="80648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13867" y="3459820"/>
            <a:ext cx="82114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Подготовка: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Dota2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25 июля – 29 августа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32 тренировки</a:t>
            </a:r>
          </a:p>
          <a:p>
            <a:pPr algn="ctr"/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CS:GO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25 июля – 29 августа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32 тренировки</a:t>
            </a:r>
          </a:p>
          <a:p>
            <a:pPr algn="ctr"/>
            <a:endParaRPr lang="ru-RU" sz="3000" b="1" dirty="0">
              <a:solidFill>
                <a:srgbClr val="00B0F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0EF2C3A-5B38-422B-A315-004ED3E1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3" y="826301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СУДЬИ – 42 человека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427" y="9726923"/>
            <a:ext cx="933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ГЛАВНЫЙ СУДЬЯ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Комаровский Фёдор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судья первой категории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8229" y="9726923"/>
            <a:ext cx="9334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ГЛАВНЫЙ СЕКРЕТАРЬ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Шульгин Дмитрий</a:t>
            </a:r>
          </a:p>
          <a:p>
            <a:pPr algn="ctr"/>
            <a:r>
              <a:rPr lang="ru-RU" sz="4400" dirty="0">
                <a:solidFill>
                  <a:schemeClr val="accent4">
                    <a:lumMod val="50000"/>
                  </a:schemeClr>
                </a:solidFill>
              </a:rPr>
              <a:t>судья первой категории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025623-4DD8-47E1-9EA5-5A831A3A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926" y="3233175"/>
            <a:ext cx="5899168" cy="64937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5F1B88-777D-4441-B275-9AFDDFA5A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8790" y="3233174"/>
            <a:ext cx="6567866" cy="64937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7468E0-D143-41DA-858D-3810C67A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6" y="776295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4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5251" y="5540797"/>
            <a:ext cx="1364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- место проживания на 5 человек на 6 дней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251" y="2403137"/>
            <a:ext cx="18039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889">
              <a:defRPr/>
            </a:pPr>
            <a:r>
              <a:rPr lang="ru-RU" sz="8000" b="1" dirty="0">
                <a:solidFill>
                  <a:schemeClr val="accent3">
                    <a:lumMod val="50000"/>
                  </a:schemeClr>
                </a:solidFill>
              </a:rPr>
              <a:t>Приглашаем 5 спортивных судей на 6 рабочих дней</a:t>
            </a:r>
            <a:endParaRPr lang="en-US" sz="8000" dirty="0">
              <a:solidFill>
                <a:schemeClr val="accent3">
                  <a:lumMod val="50000"/>
                </a:schemeClr>
              </a:solidFill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7EAA79-B52A-45AF-927D-0990A1D705A1}"/>
              </a:ext>
            </a:extLst>
          </p:cNvPr>
          <p:cNvSpPr txBox="1"/>
          <p:nvPr/>
        </p:nvSpPr>
        <p:spPr>
          <a:xfrm>
            <a:off x="1023753" y="6858794"/>
            <a:ext cx="1224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- питание на 5 человек на 6 дней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CE1F7C-DBD5-4C67-94A1-41E74F82A426}"/>
              </a:ext>
            </a:extLst>
          </p:cNvPr>
          <p:cNvSpPr txBox="1"/>
          <p:nvPr/>
        </p:nvSpPr>
        <p:spPr>
          <a:xfrm>
            <a:off x="1023753" y="8167713"/>
            <a:ext cx="12241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- проезд до Саратова и обратно на 5 человек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26859D7-23B2-4AF4-A3F0-3CB83867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1" y="108916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7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48009" y="2503005"/>
            <a:ext cx="1972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Трансляция игровых матчей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4997595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6910093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88055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2467" y="532639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RuHub</a:t>
            </a:r>
            <a:r>
              <a:rPr lang="en-US" b="1" dirty="0">
                <a:solidFill>
                  <a:schemeClr val="bg2"/>
                </a:solidFill>
              </a:rPr>
              <a:t> Studio</a:t>
            </a:r>
          </a:p>
          <a:p>
            <a:pPr algn="ctr"/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8532" y="723900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Трансляция </a:t>
            </a:r>
            <a:r>
              <a:rPr lang="ru-RU" b="1" dirty="0" err="1">
                <a:solidFill>
                  <a:schemeClr val="bg2"/>
                </a:solidFill>
              </a:rPr>
              <a:t>ВКонтакте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504" y="908466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Twitch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91863" y="7099095"/>
            <a:ext cx="1245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онлайн </a:t>
            </a:r>
            <a:r>
              <a:rPr lang="ru-RU" sz="3600" b="1" dirty="0"/>
              <a:t>стрим</a:t>
            </a:r>
            <a:r>
              <a:rPr lang="ru-RU" sz="3600" dirty="0"/>
              <a:t> прямо в социальной сети для просмотра трансляции матчей обеспечит широкий охват аудитории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091863" y="9001978"/>
            <a:ext cx="1160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ведущая мировая стриминговая платформа увеличит географический охват аудитории</a:t>
            </a:r>
            <a:endParaRPr lang="ru-RU" sz="36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84371" y="10529543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81832" y="8638285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6766077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05355" y="5206209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Профессиональные комментаторы киберспортивного направления, обеспечат удержание фокуса аудитории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6095F9-79F5-48C1-8888-76CEFFC8CEA9}"/>
              </a:ext>
            </a:extLst>
          </p:cNvPr>
          <p:cNvSpPr txBox="1"/>
          <p:nvPr/>
        </p:nvSpPr>
        <p:spPr>
          <a:xfrm>
            <a:off x="1162186" y="3326986"/>
            <a:ext cx="197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помогают привлечь как можно больше зрителей на прямой эфир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6DE5DC0-5AC0-42E3-B7CB-2C00C832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2" y="986772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6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96" y="339616"/>
            <a:ext cx="2175495" cy="3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НАГРАЖДЕНИЕ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606" y="2665410"/>
            <a:ext cx="19726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Команды, занявшие 1-3 места в каждой дисциплине награждаются Кубками и дипломами Министерства спорта Российской Федерации, игроки команд медалями и дипломами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4249" y="4205521"/>
            <a:ext cx="22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 кубка / 6 общекомандных диплома / 30 медалей / 30 личных диплома</a:t>
            </a:r>
          </a:p>
        </p:txBody>
      </p:sp>
      <p:pic>
        <p:nvPicPr>
          <p:cNvPr id="199684" name="Picture 4" descr="C:\Users\111\Desktop\Умные города\Преза\кубок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42" y="5036518"/>
            <a:ext cx="2158122" cy="31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60" y="5181700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739" y="5227839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C:\Users\111\Desktop\Умные города\Преза\меда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539" y="5230256"/>
            <a:ext cx="4025659" cy="2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394CD2-9882-4A7A-99AD-7157A215063B}"/>
              </a:ext>
            </a:extLst>
          </p:cNvPr>
          <p:cNvSpPr txBox="1"/>
          <p:nvPr/>
        </p:nvSpPr>
        <p:spPr>
          <a:xfrm>
            <a:off x="1192721" y="9252339"/>
            <a:ext cx="227459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Призовой фонд 500 000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руб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(по 250 000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руб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на каждую дисциплину)</a:t>
            </a:r>
          </a:p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повышает интерес к событию, увеличивает количество команд участников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 место 150 000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 место 100 000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 место 50 000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BED0AC5-2919-47A2-8F3C-FAAD9E16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55" y="379868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77" y="826301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3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20272B"/>
      </a:dk2>
      <a:lt2>
        <a:srgbClr val="FFFFFF"/>
      </a:lt2>
      <a:accent1>
        <a:srgbClr val="43505B"/>
      </a:accent1>
      <a:accent2>
        <a:srgbClr val="00758F"/>
      </a:accent2>
      <a:accent3>
        <a:srgbClr val="006EFF"/>
      </a:accent3>
      <a:accent4>
        <a:srgbClr val="E62C26"/>
      </a:accent4>
      <a:accent5>
        <a:srgbClr val="FFDF00"/>
      </a:accent5>
      <a:accent6>
        <a:srgbClr val="00C800"/>
      </a:accent6>
      <a:hlink>
        <a:srgbClr val="A0A0A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76574</TotalTime>
  <Words>374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DIN Pro</vt:lpstr>
      <vt:lpstr>Cera Pro Medium</vt:lpstr>
      <vt:lpstr>Verdana</vt:lpstr>
      <vt:lpstr>DINPro Medium</vt:lpstr>
      <vt:lpstr>DINPro</vt:lpstr>
      <vt:lpstr>Cera Pro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1</cp:lastModifiedBy>
  <cp:revision>3298</cp:revision>
  <dcterms:created xsi:type="dcterms:W3CDTF">2015-06-18T17:56:23Z</dcterms:created>
  <dcterms:modified xsi:type="dcterms:W3CDTF">2022-08-03T05:58:05Z</dcterms:modified>
</cp:coreProperties>
</file>