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71" r:id="rId5"/>
    <p:sldId id="263" r:id="rId6"/>
    <p:sldId id="273" r:id="rId7"/>
    <p:sldId id="264" r:id="rId8"/>
    <p:sldId id="265" r:id="rId9"/>
    <p:sldId id="257" r:id="rId10"/>
    <p:sldId id="266" r:id="rId11"/>
    <p:sldId id="272" r:id="rId12"/>
    <p:sldId id="274" r:id="rId13"/>
    <p:sldId id="267" r:id="rId14"/>
    <p:sldId id="276" r:id="rId15"/>
    <p:sldId id="260" r:id="rId16"/>
    <p:sldId id="280" r:id="rId17"/>
    <p:sldId id="304" r:id="rId18"/>
    <p:sldId id="275" r:id="rId19"/>
    <p:sldId id="286" r:id="rId20"/>
    <p:sldId id="269" r:id="rId21"/>
    <p:sldId id="293" r:id="rId22"/>
    <p:sldId id="294" r:id="rId23"/>
    <p:sldId id="295" r:id="rId24"/>
    <p:sldId id="282" r:id="rId25"/>
    <p:sldId id="283" r:id="rId26"/>
    <p:sldId id="291" r:id="rId27"/>
    <p:sldId id="278" r:id="rId28"/>
    <p:sldId id="277" r:id="rId29"/>
    <p:sldId id="268" r:id="rId30"/>
    <p:sldId id="279" r:id="rId31"/>
    <p:sldId id="285" r:id="rId32"/>
    <p:sldId id="281" r:id="rId33"/>
    <p:sldId id="287" r:id="rId34"/>
    <p:sldId id="288" r:id="rId35"/>
    <p:sldId id="289" r:id="rId36"/>
    <p:sldId id="296" r:id="rId37"/>
    <p:sldId id="297" r:id="rId38"/>
    <p:sldId id="303" r:id="rId39"/>
    <p:sldId id="305" r:id="rId40"/>
    <p:sldId id="298" r:id="rId41"/>
    <p:sldId id="300" r:id="rId42"/>
    <p:sldId id="292" r:id="rId43"/>
  </p:sldIdLst>
  <p:sldSz cx="12961938" cy="7200900"/>
  <p:notesSz cx="6858000" cy="9144000"/>
  <p:defaultTextStyle>
    <a:defPPr>
      <a:defRPr lang="ru-RU"/>
    </a:defPPr>
    <a:lvl1pPr marL="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607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214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821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04288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8036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5643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3250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0857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618" y="-858"/>
      </p:cViewPr>
      <p:guideLst>
        <p:guide orient="horz" pos="2268"/>
        <p:guide pos="408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57FC10-4826-45FC-BA67-EDF906231B7A}" type="doc">
      <dgm:prSet loTypeId="urn:microsoft.com/office/officeart/2005/8/layout/pyramid2" loCatId="list" qsTypeId="urn:microsoft.com/office/officeart/2005/8/quickstyle/simple1" qsCatId="simple" csTypeId="urn:microsoft.com/office/officeart/2005/8/colors/accent1_5" csCatId="accent1" phldr="1"/>
      <dgm:spPr/>
    </dgm:pt>
    <dgm:pt modelId="{B1092C7D-74B8-4FF0-BD59-2FD79394A5F2}">
      <dgm:prSet phldrT="[Текст]" custT="1"/>
      <dgm:spPr/>
      <dgm:t>
        <a:bodyPr/>
        <a:lstStyle/>
        <a:p>
          <a:r>
            <a:rPr lang="ru-RU" sz="1400" b="1" dirty="0" smtClean="0"/>
            <a:t>Строительство спортивных объектов</a:t>
          </a:r>
          <a:endParaRPr lang="ru-RU" sz="1400" b="1" dirty="0"/>
        </a:p>
      </dgm:t>
    </dgm:pt>
    <dgm:pt modelId="{CF4DE05F-F08D-40EF-97DB-2A7FE3FDE7DE}" type="parTrans" cxnId="{0BD8E6F6-2D58-45C6-B641-E5607A4B74E7}">
      <dgm:prSet/>
      <dgm:spPr/>
      <dgm:t>
        <a:bodyPr/>
        <a:lstStyle/>
        <a:p>
          <a:endParaRPr lang="ru-RU"/>
        </a:p>
      </dgm:t>
    </dgm:pt>
    <dgm:pt modelId="{F965DD48-7989-42EF-B410-5BF77A58CC04}" type="sibTrans" cxnId="{0BD8E6F6-2D58-45C6-B641-E5607A4B74E7}">
      <dgm:prSet/>
      <dgm:spPr/>
      <dgm:t>
        <a:bodyPr/>
        <a:lstStyle/>
        <a:p>
          <a:endParaRPr lang="ru-RU"/>
        </a:p>
      </dgm:t>
    </dgm:pt>
    <dgm:pt modelId="{A0127FA1-B469-4681-8DF0-07E3C11BDAE6}">
      <dgm:prSet phldrT="[Текст]" custT="1"/>
      <dgm:spPr/>
      <dgm:t>
        <a:bodyPr/>
        <a:lstStyle/>
        <a:p>
          <a:r>
            <a:rPr lang="ru-RU" sz="1400" b="1" dirty="0" smtClean="0"/>
            <a:t>Установка площадок для нормативов ГТО</a:t>
          </a:r>
          <a:endParaRPr lang="ru-RU" sz="1400" b="1" dirty="0"/>
        </a:p>
      </dgm:t>
    </dgm:pt>
    <dgm:pt modelId="{4F2BCF9F-8857-486F-8A9E-0A47A6E64315}" type="parTrans" cxnId="{198DD21A-FA74-4153-B3ED-2CB39F52EE2B}">
      <dgm:prSet/>
      <dgm:spPr/>
      <dgm:t>
        <a:bodyPr/>
        <a:lstStyle/>
        <a:p>
          <a:endParaRPr lang="ru-RU"/>
        </a:p>
      </dgm:t>
    </dgm:pt>
    <dgm:pt modelId="{BB707822-FD19-4F01-8AA3-B7F4345E95E7}" type="sibTrans" cxnId="{198DD21A-FA74-4153-B3ED-2CB39F52EE2B}">
      <dgm:prSet/>
      <dgm:spPr/>
      <dgm:t>
        <a:bodyPr/>
        <a:lstStyle/>
        <a:p>
          <a:endParaRPr lang="ru-RU"/>
        </a:p>
      </dgm:t>
    </dgm:pt>
    <dgm:pt modelId="{77C79420-59AA-4F06-8C5F-3F044AD78FDF}">
      <dgm:prSet phldrT="[Текст]" custT="1"/>
      <dgm:spPr/>
      <dgm:t>
        <a:bodyPr/>
        <a:lstStyle/>
        <a:p>
          <a:r>
            <a:rPr lang="ru-RU" sz="1400" b="1" dirty="0" smtClean="0"/>
            <a:t>материально-техническое оснащение спортивных школ олимпийского резерва</a:t>
          </a:r>
          <a:endParaRPr lang="ru-RU" sz="1400" b="1" dirty="0"/>
        </a:p>
      </dgm:t>
    </dgm:pt>
    <dgm:pt modelId="{6D7DC66D-29C2-48C6-BFF1-4D2AF2406269}" type="parTrans" cxnId="{7CAC510F-64C6-42B2-86F7-DF2762BA6974}">
      <dgm:prSet/>
      <dgm:spPr/>
      <dgm:t>
        <a:bodyPr/>
        <a:lstStyle/>
        <a:p>
          <a:endParaRPr lang="ru-RU"/>
        </a:p>
      </dgm:t>
    </dgm:pt>
    <dgm:pt modelId="{51561F1F-FF6B-4B83-B3C4-774A47A75DB4}" type="sibTrans" cxnId="{7CAC510F-64C6-42B2-86F7-DF2762BA6974}">
      <dgm:prSet/>
      <dgm:spPr/>
      <dgm:t>
        <a:bodyPr/>
        <a:lstStyle/>
        <a:p>
          <a:endParaRPr lang="ru-RU"/>
        </a:p>
      </dgm:t>
    </dgm:pt>
    <dgm:pt modelId="{172D6898-32FA-4958-BFCE-AEB53473377B}" type="pres">
      <dgm:prSet presAssocID="{6957FC10-4826-45FC-BA67-EDF906231B7A}" presName="compositeShape" presStyleCnt="0">
        <dgm:presLayoutVars>
          <dgm:dir/>
          <dgm:resizeHandles/>
        </dgm:presLayoutVars>
      </dgm:prSet>
      <dgm:spPr/>
    </dgm:pt>
    <dgm:pt modelId="{BEC3E9B6-10F7-4E45-BBDE-476DC4B56FBA}" type="pres">
      <dgm:prSet presAssocID="{6957FC10-4826-45FC-BA67-EDF906231B7A}" presName="pyramid" presStyleLbl="node1" presStyleIdx="0" presStyleCnt="1" custScaleX="109545" custLinFactNeighborX="-475" custLinFactNeighborY="7727"/>
      <dgm:spPr>
        <a:solidFill>
          <a:srgbClr val="4F81BD"/>
        </a:solidFill>
      </dgm:spPr>
    </dgm:pt>
    <dgm:pt modelId="{A1BFABC3-C539-4338-80D8-1D97B893B525}" type="pres">
      <dgm:prSet presAssocID="{6957FC10-4826-45FC-BA67-EDF906231B7A}" presName="theList" presStyleCnt="0"/>
      <dgm:spPr/>
    </dgm:pt>
    <dgm:pt modelId="{8B4DB057-5A76-492F-A69D-84F3A877CD14}" type="pres">
      <dgm:prSet presAssocID="{B1092C7D-74B8-4FF0-BD59-2FD79394A5F2}" presName="aNode" presStyleLbl="fgAcc1" presStyleIdx="0" presStyleCnt="3" custScaleX="1153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4BEB5-E073-46B2-A35B-FF99E394F0A8}" type="pres">
      <dgm:prSet presAssocID="{B1092C7D-74B8-4FF0-BD59-2FD79394A5F2}" presName="aSpace" presStyleCnt="0"/>
      <dgm:spPr/>
    </dgm:pt>
    <dgm:pt modelId="{F61DC010-0121-4AED-B2AF-B58034C66849}" type="pres">
      <dgm:prSet presAssocID="{A0127FA1-B469-4681-8DF0-07E3C11BDAE6}" presName="aNode" presStyleLbl="fgAcc1" presStyleIdx="1" presStyleCnt="3" custScaleX="1153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2FC84D-C2DA-4627-A963-075E3100A26A}" type="pres">
      <dgm:prSet presAssocID="{A0127FA1-B469-4681-8DF0-07E3C11BDAE6}" presName="aSpace" presStyleCnt="0"/>
      <dgm:spPr/>
    </dgm:pt>
    <dgm:pt modelId="{B809BC29-19FE-4644-93E7-80922395F5A9}" type="pres">
      <dgm:prSet presAssocID="{77C79420-59AA-4F06-8C5F-3F044AD78FDF}" presName="aNode" presStyleLbl="fgAcc1" presStyleIdx="2" presStyleCnt="3" custScaleX="115385" custScaleY="111971" custLinFactNeighborX="721" custLinFactNeighborY="84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E85640-A3FE-47EA-9ED3-F982AACE1C22}" type="pres">
      <dgm:prSet presAssocID="{77C79420-59AA-4F06-8C5F-3F044AD78FDF}" presName="aSpace" presStyleCnt="0"/>
      <dgm:spPr/>
    </dgm:pt>
  </dgm:ptLst>
  <dgm:cxnLst>
    <dgm:cxn modelId="{198DD21A-FA74-4153-B3ED-2CB39F52EE2B}" srcId="{6957FC10-4826-45FC-BA67-EDF906231B7A}" destId="{A0127FA1-B469-4681-8DF0-07E3C11BDAE6}" srcOrd="1" destOrd="0" parTransId="{4F2BCF9F-8857-486F-8A9E-0A47A6E64315}" sibTransId="{BB707822-FD19-4F01-8AA3-B7F4345E95E7}"/>
    <dgm:cxn modelId="{7CAC510F-64C6-42B2-86F7-DF2762BA6974}" srcId="{6957FC10-4826-45FC-BA67-EDF906231B7A}" destId="{77C79420-59AA-4F06-8C5F-3F044AD78FDF}" srcOrd="2" destOrd="0" parTransId="{6D7DC66D-29C2-48C6-BFF1-4D2AF2406269}" sibTransId="{51561F1F-FF6B-4B83-B3C4-774A47A75DB4}"/>
    <dgm:cxn modelId="{0BD8E6F6-2D58-45C6-B641-E5607A4B74E7}" srcId="{6957FC10-4826-45FC-BA67-EDF906231B7A}" destId="{B1092C7D-74B8-4FF0-BD59-2FD79394A5F2}" srcOrd="0" destOrd="0" parTransId="{CF4DE05F-F08D-40EF-97DB-2A7FE3FDE7DE}" sibTransId="{F965DD48-7989-42EF-B410-5BF77A58CC04}"/>
    <dgm:cxn modelId="{DDC8D17C-5B5A-4E88-958B-0D979B3F323A}" type="presOf" srcId="{6957FC10-4826-45FC-BA67-EDF906231B7A}" destId="{172D6898-32FA-4958-BFCE-AEB53473377B}" srcOrd="0" destOrd="0" presId="urn:microsoft.com/office/officeart/2005/8/layout/pyramid2"/>
    <dgm:cxn modelId="{FEA42716-9E3D-4A5A-B8B7-7E2CB1DDEDA4}" type="presOf" srcId="{B1092C7D-74B8-4FF0-BD59-2FD79394A5F2}" destId="{8B4DB057-5A76-492F-A69D-84F3A877CD14}" srcOrd="0" destOrd="0" presId="urn:microsoft.com/office/officeart/2005/8/layout/pyramid2"/>
    <dgm:cxn modelId="{A241AE61-DB6E-4382-8B53-A8469CB60C3C}" type="presOf" srcId="{A0127FA1-B469-4681-8DF0-07E3C11BDAE6}" destId="{F61DC010-0121-4AED-B2AF-B58034C66849}" srcOrd="0" destOrd="0" presId="urn:microsoft.com/office/officeart/2005/8/layout/pyramid2"/>
    <dgm:cxn modelId="{A04DB4A7-E858-458E-952F-BB99E021BCDB}" type="presOf" srcId="{77C79420-59AA-4F06-8C5F-3F044AD78FDF}" destId="{B809BC29-19FE-4644-93E7-80922395F5A9}" srcOrd="0" destOrd="0" presId="urn:microsoft.com/office/officeart/2005/8/layout/pyramid2"/>
    <dgm:cxn modelId="{F27E160F-CA7F-46C8-BF2E-299EEB219921}" type="presParOf" srcId="{172D6898-32FA-4958-BFCE-AEB53473377B}" destId="{BEC3E9B6-10F7-4E45-BBDE-476DC4B56FBA}" srcOrd="0" destOrd="0" presId="urn:microsoft.com/office/officeart/2005/8/layout/pyramid2"/>
    <dgm:cxn modelId="{487D28D5-9870-43EC-840E-12708F90AFB6}" type="presParOf" srcId="{172D6898-32FA-4958-BFCE-AEB53473377B}" destId="{A1BFABC3-C539-4338-80D8-1D97B893B525}" srcOrd="1" destOrd="0" presId="urn:microsoft.com/office/officeart/2005/8/layout/pyramid2"/>
    <dgm:cxn modelId="{4E9E3860-BED8-482D-AE93-41734A3213BB}" type="presParOf" srcId="{A1BFABC3-C539-4338-80D8-1D97B893B525}" destId="{8B4DB057-5A76-492F-A69D-84F3A877CD14}" srcOrd="0" destOrd="0" presId="urn:microsoft.com/office/officeart/2005/8/layout/pyramid2"/>
    <dgm:cxn modelId="{DB68BDDC-4573-4C76-81DE-33F7A147E15E}" type="presParOf" srcId="{A1BFABC3-C539-4338-80D8-1D97B893B525}" destId="{4754BEB5-E073-46B2-A35B-FF99E394F0A8}" srcOrd="1" destOrd="0" presId="urn:microsoft.com/office/officeart/2005/8/layout/pyramid2"/>
    <dgm:cxn modelId="{9AFF1355-7008-489B-B990-067E6E9EED20}" type="presParOf" srcId="{A1BFABC3-C539-4338-80D8-1D97B893B525}" destId="{F61DC010-0121-4AED-B2AF-B58034C66849}" srcOrd="2" destOrd="0" presId="urn:microsoft.com/office/officeart/2005/8/layout/pyramid2"/>
    <dgm:cxn modelId="{7CA699C0-3489-4A8B-81A7-99B5B6A20D79}" type="presParOf" srcId="{A1BFABC3-C539-4338-80D8-1D97B893B525}" destId="{6B2FC84D-C2DA-4627-A963-075E3100A26A}" srcOrd="3" destOrd="0" presId="urn:microsoft.com/office/officeart/2005/8/layout/pyramid2"/>
    <dgm:cxn modelId="{C9ED8DDA-01E7-4BFE-A851-F894FDE88934}" type="presParOf" srcId="{A1BFABC3-C539-4338-80D8-1D97B893B525}" destId="{B809BC29-19FE-4644-93E7-80922395F5A9}" srcOrd="4" destOrd="0" presId="urn:microsoft.com/office/officeart/2005/8/layout/pyramid2"/>
    <dgm:cxn modelId="{056B0E04-5724-4099-A0D5-A083D6BB315E}" type="presParOf" srcId="{A1BFABC3-C539-4338-80D8-1D97B893B525}" destId="{4AE85640-A3FE-47EA-9ED3-F982AACE1C22}" srcOrd="5" destOrd="0" presId="urn:microsoft.com/office/officeart/2005/8/layout/pyramid2"/>
  </dgm:cxnLst>
  <dgm:bg/>
  <dgm:whole>
    <a:ln w="28575"/>
  </dgm:whole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2146" y="2236947"/>
            <a:ext cx="11017647" cy="15435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44291" y="4080510"/>
            <a:ext cx="9073357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6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32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8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97405" y="288371"/>
            <a:ext cx="2916436" cy="61441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8097" y="288371"/>
            <a:ext cx="8533276" cy="61441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3904" y="4627245"/>
            <a:ext cx="11017647" cy="1430179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3904" y="3052049"/>
            <a:ext cx="11017647" cy="1575196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607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214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282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042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803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564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325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085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8097" y="1680211"/>
            <a:ext cx="5724856" cy="4752261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88985" y="1680211"/>
            <a:ext cx="5724856" cy="4752261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97" y="1611869"/>
            <a:ext cx="5727107" cy="67175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6072" indent="0">
              <a:buNone/>
              <a:defRPr sz="2500" b="1"/>
            </a:lvl2pPr>
            <a:lvl3pPr marL="1152144" indent="0">
              <a:buNone/>
              <a:defRPr sz="2300" b="1"/>
            </a:lvl3pPr>
            <a:lvl4pPr marL="1728216" indent="0">
              <a:buNone/>
              <a:defRPr sz="2000" b="1"/>
            </a:lvl4pPr>
            <a:lvl5pPr marL="2304288" indent="0">
              <a:buNone/>
              <a:defRPr sz="2000" b="1"/>
            </a:lvl5pPr>
            <a:lvl6pPr marL="2880360" indent="0">
              <a:buNone/>
              <a:defRPr sz="2000" b="1"/>
            </a:lvl6pPr>
            <a:lvl7pPr marL="3456432" indent="0">
              <a:buNone/>
              <a:defRPr sz="2000" b="1"/>
            </a:lvl7pPr>
            <a:lvl8pPr marL="4032504" indent="0">
              <a:buNone/>
              <a:defRPr sz="2000" b="1"/>
            </a:lvl8pPr>
            <a:lvl9pPr marL="4608576" indent="0">
              <a:buNone/>
              <a:defRPr sz="2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8097" y="2283619"/>
            <a:ext cx="5727107" cy="414885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84485" y="1611869"/>
            <a:ext cx="5729357" cy="67175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6072" indent="0">
              <a:buNone/>
              <a:defRPr sz="2500" b="1"/>
            </a:lvl2pPr>
            <a:lvl3pPr marL="1152144" indent="0">
              <a:buNone/>
              <a:defRPr sz="2300" b="1"/>
            </a:lvl3pPr>
            <a:lvl4pPr marL="1728216" indent="0">
              <a:buNone/>
              <a:defRPr sz="2000" b="1"/>
            </a:lvl4pPr>
            <a:lvl5pPr marL="2304288" indent="0">
              <a:buNone/>
              <a:defRPr sz="2000" b="1"/>
            </a:lvl5pPr>
            <a:lvl6pPr marL="2880360" indent="0">
              <a:buNone/>
              <a:defRPr sz="2000" b="1"/>
            </a:lvl6pPr>
            <a:lvl7pPr marL="3456432" indent="0">
              <a:buNone/>
              <a:defRPr sz="2000" b="1"/>
            </a:lvl7pPr>
            <a:lvl8pPr marL="4032504" indent="0">
              <a:buNone/>
              <a:defRPr sz="2000" b="1"/>
            </a:lvl8pPr>
            <a:lvl9pPr marL="4608576" indent="0">
              <a:buNone/>
              <a:defRPr sz="2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84485" y="2283619"/>
            <a:ext cx="5729357" cy="414885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98" y="286702"/>
            <a:ext cx="4264388" cy="122015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67758" y="286703"/>
            <a:ext cx="7246083" cy="6145769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8098" y="1506856"/>
            <a:ext cx="4264388" cy="4925616"/>
          </a:xfrm>
        </p:spPr>
        <p:txBody>
          <a:bodyPr/>
          <a:lstStyle>
            <a:lvl1pPr marL="0" indent="0">
              <a:buNone/>
              <a:defRPr sz="1800"/>
            </a:lvl1pPr>
            <a:lvl2pPr marL="576072" indent="0">
              <a:buNone/>
              <a:defRPr sz="1500"/>
            </a:lvl2pPr>
            <a:lvl3pPr marL="1152144" indent="0">
              <a:buNone/>
              <a:defRPr sz="1300"/>
            </a:lvl3pPr>
            <a:lvl4pPr marL="1728216" indent="0">
              <a:buNone/>
              <a:defRPr sz="1100"/>
            </a:lvl4pPr>
            <a:lvl5pPr marL="2304288" indent="0">
              <a:buNone/>
              <a:defRPr sz="1100"/>
            </a:lvl5pPr>
            <a:lvl6pPr marL="2880360" indent="0">
              <a:buNone/>
              <a:defRPr sz="1100"/>
            </a:lvl6pPr>
            <a:lvl7pPr marL="3456432" indent="0">
              <a:buNone/>
              <a:defRPr sz="1100"/>
            </a:lvl7pPr>
            <a:lvl8pPr marL="4032504" indent="0">
              <a:buNone/>
              <a:defRPr sz="1100"/>
            </a:lvl8pPr>
            <a:lvl9pPr marL="460857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0630" y="5040630"/>
            <a:ext cx="7777163" cy="595075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0630" y="643414"/>
            <a:ext cx="7777163" cy="4320540"/>
          </a:xfrm>
        </p:spPr>
        <p:txBody>
          <a:bodyPr/>
          <a:lstStyle>
            <a:lvl1pPr marL="0" indent="0">
              <a:buNone/>
              <a:defRPr sz="4000"/>
            </a:lvl1pPr>
            <a:lvl2pPr marL="576072" indent="0">
              <a:buNone/>
              <a:defRPr sz="3500"/>
            </a:lvl2pPr>
            <a:lvl3pPr marL="1152144" indent="0">
              <a:buNone/>
              <a:defRPr sz="3000"/>
            </a:lvl3pPr>
            <a:lvl4pPr marL="1728216" indent="0">
              <a:buNone/>
              <a:defRPr sz="2500"/>
            </a:lvl4pPr>
            <a:lvl5pPr marL="2304288" indent="0">
              <a:buNone/>
              <a:defRPr sz="2500"/>
            </a:lvl5pPr>
            <a:lvl6pPr marL="2880360" indent="0">
              <a:buNone/>
              <a:defRPr sz="2500"/>
            </a:lvl6pPr>
            <a:lvl7pPr marL="3456432" indent="0">
              <a:buNone/>
              <a:defRPr sz="2500"/>
            </a:lvl7pPr>
            <a:lvl8pPr marL="4032504" indent="0">
              <a:buNone/>
              <a:defRPr sz="2500"/>
            </a:lvl8pPr>
            <a:lvl9pPr marL="4608576" indent="0">
              <a:buNone/>
              <a:defRPr sz="2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0630" y="5635705"/>
            <a:ext cx="7777163" cy="845105"/>
          </a:xfrm>
        </p:spPr>
        <p:txBody>
          <a:bodyPr/>
          <a:lstStyle>
            <a:lvl1pPr marL="0" indent="0">
              <a:buNone/>
              <a:defRPr sz="1800"/>
            </a:lvl1pPr>
            <a:lvl2pPr marL="576072" indent="0">
              <a:buNone/>
              <a:defRPr sz="1500"/>
            </a:lvl2pPr>
            <a:lvl3pPr marL="1152144" indent="0">
              <a:buNone/>
              <a:defRPr sz="1300"/>
            </a:lvl3pPr>
            <a:lvl4pPr marL="1728216" indent="0">
              <a:buNone/>
              <a:defRPr sz="1100"/>
            </a:lvl4pPr>
            <a:lvl5pPr marL="2304288" indent="0">
              <a:buNone/>
              <a:defRPr sz="1100"/>
            </a:lvl5pPr>
            <a:lvl6pPr marL="2880360" indent="0">
              <a:buNone/>
              <a:defRPr sz="1100"/>
            </a:lvl6pPr>
            <a:lvl7pPr marL="3456432" indent="0">
              <a:buNone/>
              <a:defRPr sz="1100"/>
            </a:lvl7pPr>
            <a:lvl8pPr marL="4032504" indent="0">
              <a:buNone/>
              <a:defRPr sz="1100"/>
            </a:lvl8pPr>
            <a:lvl9pPr marL="460857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097" y="288370"/>
            <a:ext cx="11665744" cy="1200150"/>
          </a:xfrm>
          <a:prstGeom prst="rect">
            <a:avLst/>
          </a:prstGeom>
        </p:spPr>
        <p:txBody>
          <a:bodyPr vert="horz" lIns="115214" tIns="57607" rIns="115214" bIns="5760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8097" y="1680211"/>
            <a:ext cx="11665744" cy="4752261"/>
          </a:xfrm>
          <a:prstGeom prst="rect">
            <a:avLst/>
          </a:prstGeom>
        </p:spPr>
        <p:txBody>
          <a:bodyPr vert="horz" lIns="115214" tIns="57607" rIns="115214" bIns="5760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8097" y="6674168"/>
            <a:ext cx="3024452" cy="383381"/>
          </a:xfrm>
          <a:prstGeom prst="rect">
            <a:avLst/>
          </a:prstGeom>
        </p:spPr>
        <p:txBody>
          <a:bodyPr vert="horz" lIns="115214" tIns="57607" rIns="115214" bIns="57607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28662" y="6674168"/>
            <a:ext cx="4104614" cy="383381"/>
          </a:xfrm>
          <a:prstGeom prst="rect">
            <a:avLst/>
          </a:prstGeom>
        </p:spPr>
        <p:txBody>
          <a:bodyPr vert="horz" lIns="115214" tIns="57607" rIns="115214" bIns="57607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289389" y="6674168"/>
            <a:ext cx="3024452" cy="383381"/>
          </a:xfrm>
          <a:prstGeom prst="rect">
            <a:avLst/>
          </a:prstGeom>
        </p:spPr>
        <p:txBody>
          <a:bodyPr vert="horz" lIns="115214" tIns="57607" rIns="115214" bIns="57607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52144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54" indent="-432054" algn="l" defTabSz="115214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36117" indent="-360045" algn="l" defTabSz="1152144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180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16252" indent="-288036" algn="l" defTabSz="1152144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92324" indent="-288036" algn="l" defTabSz="1152144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8396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44468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540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96612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144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8216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288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0360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6432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32504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8576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jpeg"/><Relationship Id="rId7" Type="http://schemas.microsoft.com/office/2007/relationships/hdphoto" Target="../media/hdphoto1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microsoft.com/office/2007/relationships/hdphoto" Target="../media/hdphoto12.wdp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11" Type="http://schemas.openxmlformats.org/officeDocument/2006/relationships/image" Target="../media/image120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10" Type="http://schemas.openxmlformats.org/officeDocument/2006/relationships/image" Target="../media/image128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Relationship Id="rId9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4" Type="http://schemas.openxmlformats.org/officeDocument/2006/relationships/image" Target="../media/image142.png"/><Relationship Id="rId9" Type="http://schemas.openxmlformats.org/officeDocument/2006/relationships/image" Target="../media/image1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езентация 0 (заставка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7301" y="4814896"/>
            <a:ext cx="8501122" cy="928694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bg1"/>
                </a:solidFill>
              </a:rPr>
              <a:t>Министр молодежной политики и спорта Саратовской области</a:t>
            </a:r>
          </a:p>
          <a:p>
            <a:pPr algn="l"/>
            <a:r>
              <a:rPr lang="ru-RU" sz="2400" b="1" dirty="0" smtClean="0">
                <a:solidFill>
                  <a:schemeClr val="bg1"/>
                </a:solidFill>
              </a:rPr>
              <a:t>Абросимов Александр Владимирович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71690"/>
            <a:ext cx="129619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«О ходе реализации федерального проекта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«Спорт – норма жизни» национального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проекта «Демография» на территории Саратовской области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SC_3263.JPG"/>
          <p:cNvPicPr>
            <a:picLocks noChangeAspect="1"/>
          </p:cNvPicPr>
          <p:nvPr/>
        </p:nvPicPr>
        <p:blipFill>
          <a:blip r:embed="rId2" cstate="print"/>
          <a:srcRect l="17592" t="3373" r="15608"/>
          <a:stretch>
            <a:fillRect/>
          </a:stretch>
        </p:blipFill>
        <p:spPr>
          <a:xfrm>
            <a:off x="980243" y="814368"/>
            <a:ext cx="2928958" cy="2824550"/>
          </a:xfrm>
          <a:prstGeom prst="flowChartConnector">
            <a:avLst/>
          </a:prstGeom>
        </p:spPr>
      </p:pic>
      <p:pic>
        <p:nvPicPr>
          <p:cNvPr id="4" name="Рисунок 3" descr="Презентация 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5863" y="4029078"/>
            <a:ext cx="6480175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Arial Narrow" pitchFamily="34" charset="0"/>
              </a:rPr>
              <a:t>СШОР ПО ХОККЕЮ «КРИСТАЛЛ»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Arial Narrow" pitchFamily="34" charset="0"/>
              </a:rPr>
              <a:t>машина  для заливки льда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Arial Narrow" pitchFamily="34" charset="0"/>
              </a:rPr>
              <a:t>компьютеризированные современные тренажеры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Arial Narrow" pitchFamily="34" charset="0"/>
              </a:rPr>
              <a:t>установлена холодильно-компрессорная установка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42864"/>
            <a:ext cx="12961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latin typeface="Arial Narrow" pitchFamily="34" charset="0"/>
              </a:rPr>
              <a:t>  ОБНОВЛЕНИЕ </a:t>
            </a:r>
            <a:br>
              <a:rPr lang="ru-RU" sz="3200" b="1" dirty="0" smtClean="0">
                <a:latin typeface="Arial Narrow" pitchFamily="34" charset="0"/>
              </a:rPr>
            </a:br>
            <a:r>
              <a:rPr lang="ru-RU" sz="3200" b="1" dirty="0" smtClean="0">
                <a:latin typeface="Arial Narrow" pitchFamily="34" charset="0"/>
              </a:rPr>
              <a:t>МАТЕРИАЛЬНО-ТЕХНИЧЕСКОЙ БАЗЫ</a:t>
            </a:r>
            <a:endParaRPr lang="ru-RU" sz="3200" b="1" dirty="0"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23779" y="1528748"/>
            <a:ext cx="6480175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b="1" dirty="0" smtClean="0">
                <a:solidFill>
                  <a:srgbClr val="0070C0"/>
                </a:solidFill>
                <a:latin typeface="Arial Narrow" pitchFamily="34" charset="0"/>
              </a:rPr>
              <a:t>СШОР ПО ГРЕБНОМУ СПОРТУ </a:t>
            </a:r>
            <a:br>
              <a:rPr lang="ru-RU" sz="2400" b="1" dirty="0" smtClean="0">
                <a:solidFill>
                  <a:srgbClr val="0070C0"/>
                </a:solidFill>
                <a:latin typeface="Arial Narrow" pitchFamily="34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Arial Narrow" pitchFamily="34" charset="0"/>
              </a:rPr>
              <a:t>И СШОР ПО ГРЕБЛЕ НА БАЙДАРКАХ И КАНОЭ </a:t>
            </a:r>
          </a:p>
          <a:p>
            <a:pPr algn="r">
              <a:buFont typeface="Wingdings" pitchFamily="2" charset="2"/>
              <a:buChar char="Ø"/>
            </a:pPr>
            <a:r>
              <a:rPr lang="ru-RU" sz="2000" dirty="0" smtClean="0">
                <a:latin typeface="Arial Narrow" pitchFamily="34" charset="0"/>
              </a:rPr>
              <a:t>модели гоночных лодок  для ведущих спортсменов </a:t>
            </a:r>
            <a:br>
              <a:rPr lang="ru-RU" sz="2000" dirty="0" smtClean="0">
                <a:latin typeface="Arial Narrow" pitchFamily="34" charset="0"/>
              </a:rPr>
            </a:br>
            <a:r>
              <a:rPr lang="ru-RU" sz="2000" dirty="0" smtClean="0">
                <a:latin typeface="Arial Narrow" pitchFamily="34" charset="0"/>
              </a:rPr>
              <a:t>и обновленный инвентарь для тренировок</a:t>
            </a:r>
          </a:p>
        </p:txBody>
      </p:sp>
      <p:pic>
        <p:nvPicPr>
          <p:cNvPr id="7" name="Рисунок 6" descr="DSC_3278.jpg"/>
          <p:cNvPicPr>
            <a:picLocks noChangeAspect="1"/>
          </p:cNvPicPr>
          <p:nvPr/>
        </p:nvPicPr>
        <p:blipFill>
          <a:blip r:embed="rId4" cstate="print"/>
          <a:srcRect l="21062" r="9270"/>
          <a:stretch>
            <a:fillRect/>
          </a:stretch>
        </p:blipFill>
        <p:spPr>
          <a:xfrm>
            <a:off x="3409135" y="742930"/>
            <a:ext cx="3071834" cy="2939511"/>
          </a:xfrm>
          <a:prstGeom prst="flowChartConnector">
            <a:avLst/>
          </a:prstGeom>
        </p:spPr>
      </p:pic>
      <p:pic>
        <p:nvPicPr>
          <p:cNvPr id="9" name="Рисунок 8" descr="DSC_5555.JPG"/>
          <p:cNvPicPr>
            <a:picLocks noChangeAspect="1"/>
          </p:cNvPicPr>
          <p:nvPr/>
        </p:nvPicPr>
        <p:blipFill>
          <a:blip r:embed="rId5" cstate="print"/>
          <a:srcRect l="17456" r="16662" b="2375"/>
          <a:stretch>
            <a:fillRect/>
          </a:stretch>
        </p:blipFill>
        <p:spPr>
          <a:xfrm>
            <a:off x="6695283" y="3314698"/>
            <a:ext cx="3571900" cy="3528627"/>
          </a:xfrm>
          <a:prstGeom prst="flowChartConnector">
            <a:avLst/>
          </a:prstGeom>
        </p:spPr>
      </p:pic>
      <p:pic>
        <p:nvPicPr>
          <p:cNvPr id="10" name="Рисунок 9" descr="DSC_5639.JPG"/>
          <p:cNvPicPr>
            <a:picLocks noChangeAspect="1"/>
          </p:cNvPicPr>
          <p:nvPr/>
        </p:nvPicPr>
        <p:blipFill>
          <a:blip r:embed="rId6" cstate="print"/>
          <a:srcRect l="11900" r="19043"/>
          <a:stretch>
            <a:fillRect/>
          </a:stretch>
        </p:blipFill>
        <p:spPr>
          <a:xfrm>
            <a:off x="9552803" y="3600450"/>
            <a:ext cx="3266259" cy="3153214"/>
          </a:xfrm>
          <a:prstGeom prst="flowChartConnector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5740"/>
            <a:ext cx="12961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 2019 году установлены открытые спортивные площадки </a:t>
            </a:r>
          </a:p>
          <a:p>
            <a:pPr algn="ctr"/>
            <a:r>
              <a:rPr lang="ru-RU" sz="2400" dirty="0" smtClean="0"/>
              <a:t>для самостоятельной подготовки граждан </a:t>
            </a:r>
            <a:br>
              <a:rPr lang="ru-RU" sz="2400" dirty="0" smtClean="0"/>
            </a:br>
            <a:r>
              <a:rPr lang="ru-RU" sz="2400" dirty="0" smtClean="0"/>
              <a:t>к выполнению нормативов комплекса «ГТО» </a:t>
            </a:r>
          </a:p>
          <a:p>
            <a:pPr algn="ctr"/>
            <a:r>
              <a:rPr lang="ru-RU" sz="2400" dirty="0" smtClean="0"/>
              <a:t>в </a:t>
            </a:r>
            <a:r>
              <a:rPr lang="ru-RU" sz="2400" b="1" dirty="0" smtClean="0">
                <a:solidFill>
                  <a:srgbClr val="0070C0"/>
                </a:solidFill>
              </a:rPr>
              <a:t>16 муниципальных районах </a:t>
            </a:r>
            <a:r>
              <a:rPr lang="ru-RU" sz="2400" dirty="0" smtClean="0"/>
              <a:t>Саратовской области</a:t>
            </a:r>
            <a:endParaRPr lang="ru-RU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b="26923"/>
          <a:stretch>
            <a:fillRect/>
          </a:stretch>
        </p:blipFill>
        <p:spPr bwMode="auto">
          <a:xfrm>
            <a:off x="6838159" y="3886202"/>
            <a:ext cx="2737203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2243128"/>
          <a:ext cx="1296194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485"/>
                <a:gridCol w="3240485"/>
                <a:gridCol w="3240485"/>
                <a:gridCol w="3240485"/>
              </a:tblGrid>
              <a:tr h="370840"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Александрово-Гайском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 </a:t>
                      </a: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Базарно-Карабулакском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Балаковском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Балашовском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Балтайском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Лысогорском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Новоузенском</a:t>
                      </a: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Федоровском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Вольском</a:t>
                      </a: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Екатериновском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Ивантеевском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Краснопартизанском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Питерском</a:t>
                      </a: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Ртищевском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, </a:t>
                      </a: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Самойловском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  <a:p>
                      <a:pPr algn="ctr">
                        <a:buFont typeface="Wingdings" pitchFamily="2" charset="2"/>
                        <a:buChar char="v"/>
                      </a:pPr>
                      <a:r>
                        <a:rPr lang="ru-RU" sz="2000" b="0" dirty="0" err="1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Энгельсском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http://www.agrosport.ru/sites/default/files/dscn0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9135" y="3886202"/>
            <a:ext cx="2643206" cy="1982406"/>
          </a:xfrm>
          <a:prstGeom prst="rect">
            <a:avLst/>
          </a:prstGeom>
          <a:noFill/>
        </p:spPr>
      </p:pic>
      <p:pic>
        <p:nvPicPr>
          <p:cNvPr id="11" name="Picture 4" descr="http://www.agrosport.ru/sites/default/files/4_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18732" y="3886202"/>
            <a:ext cx="2643206" cy="1982405"/>
          </a:xfrm>
          <a:prstGeom prst="rect">
            <a:avLst/>
          </a:prstGeom>
          <a:noFill/>
        </p:spPr>
      </p:pic>
      <p:pic>
        <p:nvPicPr>
          <p:cNvPr id="12" name="Picture 6" descr="http://www.agrosport.ru/sites/default/files/dsc08483.jpg"/>
          <p:cNvPicPr>
            <a:picLocks noChangeAspect="1" noChangeArrowheads="1"/>
          </p:cNvPicPr>
          <p:nvPr/>
        </p:nvPicPr>
        <p:blipFill>
          <a:blip r:embed="rId6" cstate="print"/>
          <a:srcRect r="2174" b="4348"/>
          <a:stretch>
            <a:fillRect/>
          </a:stretch>
        </p:blipFill>
        <p:spPr bwMode="auto">
          <a:xfrm>
            <a:off x="0" y="3878030"/>
            <a:ext cx="2694755" cy="197615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6100780"/>
            <a:ext cx="12961938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5957904"/>
            <a:ext cx="3051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Arial Narrow" pitchFamily="34" charset="0"/>
              </a:rPr>
              <a:t>Площадка ГТО Новоузенск</a:t>
            </a:r>
            <a:endParaRPr lang="ru-RU" sz="2000" b="1" i="1" dirty="0"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24307" y="5886466"/>
            <a:ext cx="2837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Arial Narrow" pitchFamily="34" charset="0"/>
              </a:rPr>
              <a:t>Площадка ГТО Балтай</a:t>
            </a:r>
            <a:endParaRPr lang="ru-RU" sz="2000" b="1" i="1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7697" y="5957904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Arial Narrow" pitchFamily="34" charset="0"/>
              </a:rPr>
              <a:t>Площадка ГТО Вольск</a:t>
            </a:r>
            <a:endParaRPr lang="ru-RU" sz="2000" b="1" i="1" dirty="0"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8159" y="5886466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Arial Narrow" pitchFamily="34" charset="0"/>
              </a:rPr>
              <a:t>Площадка ГТО Энгельс</a:t>
            </a:r>
            <a:endParaRPr lang="ru-RU" sz="2000" b="1" i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езентация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/>
          <a:srcRect t="12061" r="1754" b="3509"/>
          <a:stretch>
            <a:fillRect/>
          </a:stretch>
        </p:blipFill>
        <p:spPr bwMode="auto">
          <a:xfrm>
            <a:off x="1766061" y="0"/>
            <a:ext cx="10670571" cy="72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ятиугольник 5"/>
          <p:cNvSpPr/>
          <p:nvPr/>
        </p:nvSpPr>
        <p:spPr>
          <a:xfrm flipH="1">
            <a:off x="5195085" y="6029342"/>
            <a:ext cx="7226754" cy="1171558"/>
          </a:xfrm>
          <a:prstGeom prst="homePlate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ятиугольник 8"/>
          <p:cNvSpPr/>
          <p:nvPr/>
        </p:nvSpPr>
        <p:spPr>
          <a:xfrm flipH="1">
            <a:off x="8624109" y="5029210"/>
            <a:ext cx="3797730" cy="970260"/>
          </a:xfrm>
          <a:prstGeom prst="homePlate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909861" y="5100648"/>
            <a:ext cx="3357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bg1"/>
                </a:solidFill>
              </a:rPr>
              <a:t>Количество зарегистрированных </a:t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жителей региона на сайте ГТО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259 501 человек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44549" y="6100780"/>
            <a:ext cx="65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14 место </a:t>
            </a:r>
            <a:r>
              <a:rPr lang="ru-RU" sz="2400" dirty="0" smtClean="0">
                <a:solidFill>
                  <a:schemeClr val="bg1"/>
                </a:solidFill>
              </a:rPr>
              <a:t>в Российской Федерации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2275" y="6529408"/>
            <a:ext cx="6643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3 место </a:t>
            </a:r>
            <a:r>
              <a:rPr lang="ru-RU" sz="2400" dirty="0" smtClean="0">
                <a:solidFill>
                  <a:schemeClr val="bg1"/>
                </a:solidFill>
              </a:rPr>
              <a:t>в Приволжском Федеральном округе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езентация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85740"/>
            <a:ext cx="12767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   14 917 </a:t>
            </a:r>
            <a:r>
              <a:rPr lang="ru-RU" sz="3600" b="1" dirty="0" smtClean="0"/>
              <a:t>человек выполнили нормы ГТО (62%)</a:t>
            </a:r>
          </a:p>
        </p:txBody>
      </p:sp>
      <p:pic>
        <p:nvPicPr>
          <p:cNvPr id="3" name="Picture 2" descr="https://www.gto.ru/files/uploads/media/1024-57bedfca8c78c.jpeg"/>
          <p:cNvPicPr>
            <a:picLocks noChangeAspect="1" noChangeArrowheads="1"/>
          </p:cNvPicPr>
          <p:nvPr/>
        </p:nvPicPr>
        <p:blipFill>
          <a:blip r:embed="rId3" cstate="print"/>
          <a:srcRect l="3389" r="19804"/>
          <a:stretch>
            <a:fillRect/>
          </a:stretch>
        </p:blipFill>
        <p:spPr bwMode="auto">
          <a:xfrm>
            <a:off x="-448517" y="1671623"/>
            <a:ext cx="5572164" cy="4080767"/>
          </a:xfrm>
          <a:prstGeom prst="flowChartInputOutput">
            <a:avLst/>
          </a:prstGeom>
          <a:noFill/>
        </p:spPr>
      </p:pic>
      <p:pic>
        <p:nvPicPr>
          <p:cNvPr id="5" name="Picture 4" descr="https://www.gto.ru/files/uploads/media/1024-57bedfcca217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5179" r="10714"/>
          <a:stretch>
            <a:fillRect/>
          </a:stretch>
        </p:blipFill>
        <p:spPr bwMode="auto">
          <a:xfrm>
            <a:off x="3902397" y="1671624"/>
            <a:ext cx="5364654" cy="4071966"/>
          </a:xfrm>
          <a:prstGeom prst="flowChartInputOutput">
            <a:avLst/>
          </a:prstGeom>
          <a:noFill/>
        </p:spPr>
      </p:pic>
      <p:pic>
        <p:nvPicPr>
          <p:cNvPr id="6" name="Picture 6" descr="https://www.gto.ru/files/uploads/media/1024-5804d96cb5abb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1807" r="34"/>
          <a:stretch>
            <a:fillRect/>
          </a:stretch>
        </p:blipFill>
        <p:spPr bwMode="auto">
          <a:xfrm>
            <a:off x="8124043" y="1671624"/>
            <a:ext cx="5715040" cy="4113042"/>
          </a:xfrm>
          <a:prstGeom prst="flowChartInputOutpu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5672152"/>
            <a:ext cx="405207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C0000"/>
                </a:solidFill>
                <a:latin typeface="Arial Narrow" pitchFamily="34" charset="0"/>
              </a:rPr>
              <a:t>3 610 человек</a:t>
            </a:r>
            <a:endParaRPr lang="ru-RU" sz="3200" b="1" i="1" dirty="0">
              <a:solidFill>
                <a:srgbClr val="CC0000"/>
              </a:solidFill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2077" y="5672152"/>
            <a:ext cx="4143404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</a:rPr>
              <a:t>4 853 человека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95480" y="5672152"/>
            <a:ext cx="4766457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B050"/>
                </a:solidFill>
                <a:latin typeface="Arial Narrow" pitchFamily="34" charset="0"/>
              </a:rPr>
              <a:t>3 494 человек</a:t>
            </a:r>
            <a:endParaRPr lang="ru-RU" sz="3200" b="1" i="1" dirty="0">
              <a:solidFill>
                <a:srgbClr val="00B050"/>
              </a:solidFill>
              <a:latin typeface="Arial Narrow" pitchFamily="34" charset="0"/>
            </a:endParaRPr>
          </a:p>
        </p:txBody>
      </p:sp>
      <p:pic>
        <p:nvPicPr>
          <p:cNvPr id="11" name="Picture 5" descr="Картинки по запросу знаки отличия гто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7176"/>
          <a:stretch>
            <a:fillRect/>
          </a:stretch>
        </p:blipFill>
        <p:spPr bwMode="auto">
          <a:xfrm>
            <a:off x="3337697" y="957244"/>
            <a:ext cx="2039751" cy="2143140"/>
          </a:xfrm>
          <a:prstGeom prst="rect">
            <a:avLst/>
          </a:prstGeom>
          <a:noFill/>
        </p:spPr>
      </p:pic>
      <p:pic>
        <p:nvPicPr>
          <p:cNvPr id="12" name="Picture 5" descr="Картинки по запросу знаки отличия гто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825" r="33780" b="3170"/>
          <a:stretch>
            <a:fillRect/>
          </a:stretch>
        </p:blipFill>
        <p:spPr bwMode="auto">
          <a:xfrm>
            <a:off x="7552539" y="957244"/>
            <a:ext cx="2143140" cy="2143140"/>
          </a:xfrm>
          <a:prstGeom prst="rect">
            <a:avLst/>
          </a:prstGeom>
          <a:noFill/>
        </p:spPr>
      </p:pic>
      <p:pic>
        <p:nvPicPr>
          <p:cNvPr id="13" name="Picture 5" descr="Картинки по запросу знаки отличия гто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75"/>
          <a:stretch>
            <a:fillRect/>
          </a:stretch>
        </p:blipFill>
        <p:spPr bwMode="auto">
          <a:xfrm>
            <a:off x="10818830" y="957244"/>
            <a:ext cx="2143108" cy="2217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ТО1_5.jpg"/>
          <p:cNvPicPr>
            <a:picLocks noChangeAspect="1"/>
          </p:cNvPicPr>
          <p:nvPr/>
        </p:nvPicPr>
        <p:blipFill>
          <a:blip r:embed="rId2" cstate="print"/>
          <a:srcRect l="13563"/>
          <a:stretch>
            <a:fillRect/>
          </a:stretch>
        </p:blipFill>
        <p:spPr>
          <a:xfrm>
            <a:off x="-2" y="-1"/>
            <a:ext cx="12961940" cy="7200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09663" y="528616"/>
            <a:ext cx="5234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Narrow" pitchFamily="34" charset="0"/>
              </a:rPr>
              <a:t>Всероссийский Летний фестиваль (ГТО) среди обучающихся образовательных организаций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981035" y="4672020"/>
            <a:ext cx="55057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В общекомандном зачете </a:t>
            </a:r>
            <a:b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Narrow" pitchFamily="34" charset="0"/>
              </a:rPr>
              <a:t>Саратовская область заняла 5 место в России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66589" y="5672152"/>
            <a:ext cx="6837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  <a:latin typeface="Arial Narrow" pitchFamily="34" charset="0"/>
              </a:rPr>
              <a:t>и 1 место в Приволжском федеральном округе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00681"/>
            <a:ext cx="12961938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По оценке уровня знаний в области физической культуры и спорта </a:t>
            </a:r>
            <a:b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 Narrow" pitchFamily="34" charset="0"/>
              </a:rPr>
              <a:t>наша команда заняла 4 общекомандное место</a:t>
            </a:r>
          </a:p>
        </p:txBody>
      </p:sp>
      <p:pic>
        <p:nvPicPr>
          <p:cNvPr id="7" name="Рисунок 6" descr="Презентация 1.jpg"/>
          <p:cNvPicPr>
            <a:picLocks noChangeAspect="1"/>
          </p:cNvPicPr>
          <p:nvPr/>
        </p:nvPicPr>
        <p:blipFill>
          <a:blip r:embed="rId3" cstate="print"/>
          <a:srcRect r="86588" b="75794"/>
          <a:stretch>
            <a:fillRect/>
          </a:stretch>
        </p:blipFill>
        <p:spPr>
          <a:xfrm>
            <a:off x="480177" y="385740"/>
            <a:ext cx="1013942" cy="10225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3185" y="171426"/>
            <a:ext cx="113387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В 2019 году на территории области проведено 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472</a:t>
            </a:r>
            <a:r>
              <a:rPr lang="ru-RU" sz="2800" dirty="0" smtClean="0"/>
              <a:t> физкультурно-массовых и спортивных мероприятия, </a:t>
            </a:r>
            <a:br>
              <a:rPr lang="ru-RU" sz="2800" dirty="0" smtClean="0"/>
            </a:br>
            <a:r>
              <a:rPr lang="ru-RU" sz="2800" dirty="0" smtClean="0"/>
              <a:t>из которых </a:t>
            </a:r>
            <a:r>
              <a:rPr lang="ru-RU" sz="3600" b="1" dirty="0" smtClean="0">
                <a:solidFill>
                  <a:srgbClr val="0070C0"/>
                </a:solidFill>
              </a:rPr>
              <a:t>56</a:t>
            </a:r>
            <a:r>
              <a:rPr lang="ru-RU" sz="2800" b="1" dirty="0" smtClean="0"/>
              <a:t> </a:t>
            </a:r>
            <a:r>
              <a:rPr lang="ru-RU" sz="2800" dirty="0" smtClean="0"/>
              <a:t>всероссийского уровня</a:t>
            </a:r>
          </a:p>
        </p:txBody>
      </p:sp>
      <p:pic>
        <p:nvPicPr>
          <p:cNvPr id="5" name="Рисунок 4" descr="IMG_5058.JPG"/>
          <p:cNvPicPr>
            <a:picLocks noChangeAspect="1"/>
          </p:cNvPicPr>
          <p:nvPr/>
        </p:nvPicPr>
        <p:blipFill>
          <a:blip r:embed="rId3" cstate="print"/>
          <a:srcRect r="23135"/>
          <a:stretch>
            <a:fillRect/>
          </a:stretch>
        </p:blipFill>
        <p:spPr>
          <a:xfrm>
            <a:off x="8481233" y="3314699"/>
            <a:ext cx="4480705" cy="3886202"/>
          </a:xfrm>
          <a:prstGeom prst="rect">
            <a:avLst/>
          </a:prstGeom>
        </p:spPr>
      </p:pic>
      <p:pic>
        <p:nvPicPr>
          <p:cNvPr id="8" name="Рисунок 7" descr="IMG_5323.JPG"/>
          <p:cNvPicPr>
            <a:picLocks noChangeAspect="1"/>
          </p:cNvPicPr>
          <p:nvPr/>
        </p:nvPicPr>
        <p:blipFill>
          <a:blip r:embed="rId4" cstate="print"/>
          <a:srcRect b="7827"/>
          <a:stretch>
            <a:fillRect/>
          </a:stretch>
        </p:blipFill>
        <p:spPr>
          <a:xfrm>
            <a:off x="3909201" y="4171954"/>
            <a:ext cx="4929222" cy="3028946"/>
          </a:xfrm>
          <a:prstGeom prst="rect">
            <a:avLst/>
          </a:prstGeom>
        </p:spPr>
      </p:pic>
      <p:pic>
        <p:nvPicPr>
          <p:cNvPr id="10" name="Рисунок 9" descr="IMG_5448.JPG"/>
          <p:cNvPicPr>
            <a:picLocks noChangeAspect="1"/>
          </p:cNvPicPr>
          <p:nvPr/>
        </p:nvPicPr>
        <p:blipFill>
          <a:blip r:embed="rId5" cstate="print"/>
          <a:srcRect b="5840"/>
          <a:stretch>
            <a:fillRect/>
          </a:stretch>
        </p:blipFill>
        <p:spPr>
          <a:xfrm>
            <a:off x="8409795" y="1814500"/>
            <a:ext cx="4552143" cy="2857520"/>
          </a:xfrm>
          <a:prstGeom prst="rect">
            <a:avLst/>
          </a:prstGeom>
        </p:spPr>
      </p:pic>
      <p:pic>
        <p:nvPicPr>
          <p:cNvPr id="7" name="Рисунок 6" descr="IMG_5283.JPG"/>
          <p:cNvPicPr>
            <a:picLocks noChangeAspect="1"/>
          </p:cNvPicPr>
          <p:nvPr/>
        </p:nvPicPr>
        <p:blipFill>
          <a:blip r:embed="rId6" cstate="print"/>
          <a:srcRect b="8572"/>
          <a:stretch>
            <a:fillRect/>
          </a:stretch>
        </p:blipFill>
        <p:spPr>
          <a:xfrm>
            <a:off x="3909201" y="1814500"/>
            <a:ext cx="4688162" cy="2857520"/>
          </a:xfrm>
          <a:prstGeom prst="rect">
            <a:avLst/>
          </a:prstGeom>
        </p:spPr>
      </p:pic>
      <p:pic>
        <p:nvPicPr>
          <p:cNvPr id="6" name="Рисунок 5" descr="IMG_5197.JPG"/>
          <p:cNvPicPr>
            <a:picLocks noChangeAspect="1"/>
          </p:cNvPicPr>
          <p:nvPr/>
        </p:nvPicPr>
        <p:blipFill>
          <a:blip r:embed="rId7" cstate="print"/>
          <a:srcRect l="9705"/>
          <a:stretch>
            <a:fillRect/>
          </a:stretch>
        </p:blipFill>
        <p:spPr>
          <a:xfrm>
            <a:off x="0" y="3629000"/>
            <a:ext cx="4837894" cy="3571900"/>
          </a:xfrm>
          <a:prstGeom prst="rect">
            <a:avLst/>
          </a:prstGeom>
        </p:spPr>
      </p:pic>
      <p:pic>
        <p:nvPicPr>
          <p:cNvPr id="9" name="Рисунок 8" descr="IMG_534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-1" y="1822998"/>
            <a:ext cx="4052077" cy="2701385"/>
          </a:xfrm>
          <a:prstGeom prst="rect">
            <a:avLst/>
          </a:prstGeom>
        </p:spPr>
      </p:pic>
      <p:pic>
        <p:nvPicPr>
          <p:cNvPr id="11" name="Рисунок 10" descr="IMG_20190830_102312_202_1280x853.jpg"/>
          <p:cNvPicPr>
            <a:picLocks noChangeAspect="1"/>
          </p:cNvPicPr>
          <p:nvPr/>
        </p:nvPicPr>
        <p:blipFill>
          <a:blip r:embed="rId9" cstate="print"/>
          <a:srcRect l="5882" r="24510"/>
          <a:stretch>
            <a:fillRect/>
          </a:stretch>
        </p:blipFill>
        <p:spPr>
          <a:xfrm>
            <a:off x="3051945" y="3028946"/>
            <a:ext cx="2357454" cy="2256962"/>
          </a:xfrm>
          <a:prstGeom prst="flowChartConnector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0" y="6369903"/>
            <a:ext cx="1296193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70C0"/>
                </a:solidFill>
              </a:rPr>
              <a:t>ФИНАЛЬНЫЕ СОРЕВНОВАНИЯ ЧЕМПИОНАТА ЕВРОПЫ ПО СПИДВЕЮ СРЕДИ ПАР</a:t>
            </a:r>
          </a:p>
          <a:p>
            <a:pPr algn="r"/>
            <a:r>
              <a:rPr lang="ru-RU" sz="2000" i="1" dirty="0" smtClean="0"/>
              <a:t>Сборная России по спидвею выиграла титул чемпионов Европы среди пар</a:t>
            </a:r>
            <a:endParaRPr lang="ru-RU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pic>
        <p:nvPicPr>
          <p:cNvPr id="8" name="Рисунок 7" descr="IMG_24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6061" y="0"/>
            <a:ext cx="2471717" cy="1814500"/>
          </a:xfrm>
          <a:prstGeom prst="rect">
            <a:avLst/>
          </a:prstGeom>
        </p:spPr>
      </p:pic>
      <p:pic>
        <p:nvPicPr>
          <p:cNvPr id="4" name="Рисунок 3" descr="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146" y="-1"/>
            <a:ext cx="4866792" cy="3243261"/>
          </a:xfrm>
          <a:prstGeom prst="rect">
            <a:avLst/>
          </a:prstGeom>
        </p:spPr>
      </p:pic>
      <p:pic>
        <p:nvPicPr>
          <p:cNvPr id="5" name="Рисунок 4" descr="IMG_100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201" y="-1"/>
            <a:ext cx="4970729" cy="3313819"/>
          </a:xfrm>
          <a:prstGeom prst="rect">
            <a:avLst/>
          </a:prstGeom>
        </p:spPr>
      </p:pic>
      <p:pic>
        <p:nvPicPr>
          <p:cNvPr id="7" name="Рисунок 6" descr="jJM8JlOmJA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38489" y="3600450"/>
            <a:ext cx="3623449" cy="2717587"/>
          </a:xfrm>
          <a:prstGeom prst="rect">
            <a:avLst/>
          </a:prstGeom>
        </p:spPr>
      </p:pic>
      <p:pic>
        <p:nvPicPr>
          <p:cNvPr id="10" name="Рисунок 9" descr="IMG_195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7938" y="3671888"/>
            <a:ext cx="3972521" cy="2648062"/>
          </a:xfrm>
          <a:prstGeom prst="rect">
            <a:avLst/>
          </a:prstGeom>
        </p:spPr>
      </p:pic>
      <p:pic>
        <p:nvPicPr>
          <p:cNvPr id="9" name="Рисунок 8" descr="IMG_269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" y="1671624"/>
            <a:ext cx="3909201" cy="2606135"/>
          </a:xfrm>
          <a:prstGeom prst="rect">
            <a:avLst/>
          </a:prstGeom>
        </p:spPr>
      </p:pic>
      <p:pic>
        <p:nvPicPr>
          <p:cNvPr id="11" name="Рисунок 10" descr="IMG_3189.jpg"/>
          <p:cNvPicPr>
            <a:picLocks noChangeAspect="1"/>
          </p:cNvPicPr>
          <p:nvPr/>
        </p:nvPicPr>
        <p:blipFill>
          <a:blip r:embed="rId9" cstate="print"/>
          <a:srcRect l="11229" t="7894" r="4560"/>
          <a:stretch>
            <a:fillRect/>
          </a:stretch>
        </p:blipFill>
        <p:spPr>
          <a:xfrm>
            <a:off x="2194689" y="3814764"/>
            <a:ext cx="3429024" cy="2500330"/>
          </a:xfrm>
          <a:prstGeom prst="rect">
            <a:avLst/>
          </a:prstGeom>
        </p:spPr>
      </p:pic>
      <p:pic>
        <p:nvPicPr>
          <p:cNvPr id="12" name="Рисунок 11" descr="IMG_2245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243392"/>
            <a:ext cx="2185965" cy="2071702"/>
          </a:xfrm>
          <a:prstGeom prst="rect">
            <a:avLst/>
          </a:prstGeom>
        </p:spPr>
      </p:pic>
      <p:pic>
        <p:nvPicPr>
          <p:cNvPr id="13" name="Рисунок 12" descr="IMG_1801.jpg"/>
          <p:cNvPicPr>
            <a:picLocks noChangeAspect="1"/>
          </p:cNvPicPr>
          <p:nvPr/>
        </p:nvPicPr>
        <p:blipFill>
          <a:blip r:embed="rId11" cstate="print"/>
          <a:srcRect l="28836"/>
          <a:stretch>
            <a:fillRect/>
          </a:stretch>
        </p:blipFill>
        <p:spPr>
          <a:xfrm>
            <a:off x="7552539" y="314302"/>
            <a:ext cx="2394455" cy="2243128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174932" y="3028946"/>
            <a:ext cx="978700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70C0"/>
                </a:solidFill>
              </a:rPr>
              <a:t>ЧЕМПИОНАТ МИРА ПО ПОЖАРНО-СПАСАТЕЛЬНОМУ СПОРТУ</a:t>
            </a:r>
          </a:p>
          <a:p>
            <a:pPr algn="r"/>
            <a:r>
              <a:rPr lang="ru-RU" sz="2000" i="1" dirty="0" smtClean="0"/>
              <a:t>За время чемпионатов в Саратове наши спортсмены установили 4 мировых рекорда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Картинки по запросу спорт биатлон"/>
          <p:cNvPicPr>
            <a:picLocks noChangeAspect="1" noChangeArrowheads="1"/>
          </p:cNvPicPr>
          <p:nvPr/>
        </p:nvPicPr>
        <p:blipFill>
          <a:blip r:embed="rId2"/>
          <a:srcRect b="1436"/>
          <a:stretch>
            <a:fillRect/>
          </a:stretch>
        </p:blipFill>
        <p:spPr bwMode="auto">
          <a:xfrm>
            <a:off x="0" y="0"/>
            <a:ext cx="12961938" cy="72009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2961938" cy="72009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Презентация 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9048"/>
          <a:stretch>
            <a:fillRect/>
          </a:stretch>
        </p:blipFill>
        <p:spPr>
          <a:xfrm>
            <a:off x="37739" y="0"/>
            <a:ext cx="12924199" cy="29575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251" y="600054"/>
            <a:ext cx="978700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 smtClean="0">
                <a:solidFill>
                  <a:srgbClr val="0070C0"/>
                </a:solidFill>
              </a:rPr>
              <a:t>В 2019 году было много ярких побед</a:t>
            </a:r>
            <a:endParaRPr lang="ru-RU" sz="45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94425" y="2743194"/>
          <a:ext cx="1243021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9157"/>
                <a:gridCol w="3857651"/>
                <a:gridCol w="41434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rgbClr val="0070C0"/>
                          </a:solidFill>
                        </a:rPr>
                        <a:t>450 </a:t>
                      </a:r>
                    </a:p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всероссийских </a:t>
                      </a:r>
                      <a:br>
                        <a:rPr lang="ru-RU" sz="40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r>
                        <a:rPr lang="ru-RU" sz="4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международных соревнований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rgbClr val="0070C0"/>
                          </a:solidFill>
                        </a:rPr>
                        <a:t>1 673 </a:t>
                      </a:r>
                    </a:p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медали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200" b="1" dirty="0" smtClean="0">
                          <a:solidFill>
                            <a:srgbClr val="0070C0"/>
                          </a:solidFill>
                        </a:rPr>
                        <a:t>622</a:t>
                      </a:r>
                      <a:r>
                        <a:rPr lang="ru-RU" sz="7200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золотые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5" descr="Презентация 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1905" b="5357"/>
          <a:stretch>
            <a:fillRect/>
          </a:stretch>
        </p:blipFill>
        <p:spPr>
          <a:xfrm>
            <a:off x="75479" y="4843446"/>
            <a:ext cx="12886459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езентация 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7023"/>
          <a:stretch>
            <a:fillRect/>
          </a:stretch>
        </p:blipFill>
        <p:spPr>
          <a:xfrm>
            <a:off x="37739" y="0"/>
            <a:ext cx="12886459" cy="3814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42864"/>
            <a:ext cx="12961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Arial Narrow" pitchFamily="34" charset="0"/>
              </a:rPr>
              <a:t>ГОРДОСТЬ САРАТОВСКОГО СПОРТА</a:t>
            </a:r>
            <a:endParaRPr lang="ru-RU" sz="4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8" name="Рисунок 7" descr="Презентация 1.jpg"/>
          <p:cNvPicPr>
            <a:picLocks noChangeAspect="1"/>
          </p:cNvPicPr>
          <p:nvPr/>
        </p:nvPicPr>
        <p:blipFill>
          <a:blip r:embed="rId2" cstate="print"/>
          <a:srcRect t="61905" b="5357"/>
          <a:stretch>
            <a:fillRect/>
          </a:stretch>
        </p:blipFill>
        <p:spPr>
          <a:xfrm>
            <a:off x="75479" y="4843446"/>
            <a:ext cx="12886459" cy="23574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66919" y="3743326"/>
            <a:ext cx="469501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Владимир Мальков</a:t>
            </a:r>
          </a:p>
          <a:p>
            <a:pPr algn="ctr"/>
            <a:r>
              <a:rPr lang="ru-RU" sz="2000" i="1" dirty="0" smtClean="0"/>
              <a:t>бадминтон</a:t>
            </a:r>
          </a:p>
          <a:p>
            <a:pPr algn="ctr"/>
            <a:r>
              <a:rPr lang="ru-RU" dirty="0" smtClean="0"/>
              <a:t>бронзовый призер </a:t>
            </a:r>
            <a:br>
              <a:rPr lang="ru-RU" dirty="0" smtClean="0"/>
            </a:br>
            <a:r>
              <a:rPr lang="ru-RU" dirty="0" smtClean="0"/>
              <a:t>чемпионата мира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3743326"/>
            <a:ext cx="4623581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Кира Степанова</a:t>
            </a:r>
          </a:p>
          <a:p>
            <a:pPr algn="ctr"/>
            <a:r>
              <a:rPr lang="ru-RU" sz="2000" i="1" dirty="0" smtClean="0"/>
              <a:t>гребля на байдарках и каноэ</a:t>
            </a:r>
          </a:p>
          <a:p>
            <a:pPr algn="ctr"/>
            <a:r>
              <a:rPr lang="ru-RU" dirty="0" smtClean="0"/>
              <a:t>бронзовый призер  </a:t>
            </a:r>
            <a:br>
              <a:rPr lang="ru-RU" dirty="0" smtClean="0"/>
            </a:br>
            <a:r>
              <a:rPr lang="ru-RU" dirty="0" smtClean="0"/>
              <a:t>II Европейских игр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52077" y="3743326"/>
            <a:ext cx="4643470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Данила Семериков</a:t>
            </a:r>
          </a:p>
          <a:p>
            <a:pPr algn="ctr"/>
            <a:r>
              <a:rPr lang="ru-RU" sz="2000" i="1" dirty="0" smtClean="0"/>
              <a:t>конькобежный спорт</a:t>
            </a:r>
          </a:p>
          <a:p>
            <a:pPr algn="ctr"/>
            <a:r>
              <a:rPr lang="ru-RU" dirty="0" smtClean="0"/>
              <a:t>бронзовый призер чемпионата мира, победитель командной гонки среди мужчин </a:t>
            </a:r>
            <a:br>
              <a:rPr lang="ru-RU" dirty="0" smtClean="0"/>
            </a:br>
            <a:r>
              <a:rPr lang="ru-RU" dirty="0" smtClean="0"/>
              <a:t>на этапе Кубка мира</a:t>
            </a:r>
            <a:endParaRPr lang="ru-RU" dirty="0"/>
          </a:p>
        </p:txBody>
      </p:sp>
      <p:pic>
        <p:nvPicPr>
          <p:cNvPr id="47106" name="Picture 2" descr="Картинки по запросу кира степанова"/>
          <p:cNvPicPr>
            <a:picLocks noChangeAspect="1" noChangeArrowheads="1"/>
          </p:cNvPicPr>
          <p:nvPr/>
        </p:nvPicPr>
        <p:blipFill>
          <a:blip r:embed="rId3"/>
          <a:srcRect l="20588" r="13235"/>
          <a:stretch>
            <a:fillRect/>
          </a:stretch>
        </p:blipFill>
        <p:spPr bwMode="auto">
          <a:xfrm>
            <a:off x="908805" y="1100120"/>
            <a:ext cx="2832004" cy="2714644"/>
          </a:xfrm>
          <a:prstGeom prst="flowChartConnector">
            <a:avLst/>
          </a:prstGeom>
          <a:noFill/>
        </p:spPr>
      </p:pic>
      <p:pic>
        <p:nvPicPr>
          <p:cNvPr id="16386" name="Picture 2" descr="Картинки по запросу данила семериков"/>
          <p:cNvPicPr>
            <a:picLocks noChangeAspect="1" noChangeArrowheads="1"/>
          </p:cNvPicPr>
          <p:nvPr/>
        </p:nvPicPr>
        <p:blipFill>
          <a:blip r:embed="rId4"/>
          <a:srcRect l="10000" b="33750"/>
          <a:stretch>
            <a:fillRect/>
          </a:stretch>
        </p:blipFill>
        <p:spPr bwMode="auto">
          <a:xfrm>
            <a:off x="4837895" y="957244"/>
            <a:ext cx="2911413" cy="2857520"/>
          </a:xfrm>
          <a:prstGeom prst="flowChartConnector">
            <a:avLst/>
          </a:prstGeom>
          <a:noFill/>
        </p:spPr>
      </p:pic>
      <p:pic>
        <p:nvPicPr>
          <p:cNvPr id="16388" name="Picture 4" descr="Картинки по запросу владимир мальков"/>
          <p:cNvPicPr>
            <a:picLocks noChangeAspect="1" noChangeArrowheads="1"/>
          </p:cNvPicPr>
          <p:nvPr/>
        </p:nvPicPr>
        <p:blipFill>
          <a:blip r:embed="rId5"/>
          <a:srcRect l="7500" r="4374" b="9999"/>
          <a:stretch>
            <a:fillRect/>
          </a:stretch>
        </p:blipFill>
        <p:spPr bwMode="auto">
          <a:xfrm>
            <a:off x="9124175" y="1028682"/>
            <a:ext cx="2786082" cy="2845360"/>
          </a:xfrm>
          <a:prstGeom prst="flowChartConnector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6400681"/>
            <a:ext cx="12961938" cy="80021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 2019 году до 287 человек увеличилось количество спортсменов, включенных в список спортивных сборных команд России по различным видам спорта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резентация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5929" y="2386004"/>
            <a:ext cx="9144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70C0"/>
                </a:solidFill>
              </a:rPr>
              <a:t>САРАТОВСКАЯ ОБЛАСТЬ НА ПРОФЕССИОНАЛЬНОЙ АРЕНЕ ПРЕДСТАВЛЕНА 10-Ю КОМАНДАМИ ПО 6 ВИДАМ СПОРТА</a:t>
            </a:r>
            <a:endParaRPr lang="ru-RU" sz="26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053" y="3314698"/>
            <a:ext cx="750099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sz="2000" dirty="0"/>
              <a:t>баскетбольный клуб «</a:t>
            </a:r>
            <a:r>
              <a:rPr lang="ru-RU" sz="2000" dirty="0" err="1"/>
              <a:t>Автодор</a:t>
            </a:r>
            <a:r>
              <a:rPr lang="ru-RU" sz="2000" dirty="0"/>
              <a:t>»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sz="2000" dirty="0" smtClean="0"/>
              <a:t>футбольный </a:t>
            </a:r>
            <a:r>
              <a:rPr lang="ru-RU" sz="2000" dirty="0"/>
              <a:t>клуб «Сокол»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sz="2000" dirty="0" smtClean="0"/>
              <a:t>футбольный </a:t>
            </a:r>
            <a:r>
              <a:rPr lang="ru-RU" sz="2000" dirty="0"/>
              <a:t>клуб «Дельта»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sz="2000" dirty="0" smtClean="0"/>
              <a:t>мини-футбольный </a:t>
            </a:r>
            <a:r>
              <a:rPr lang="ru-RU" sz="2000" dirty="0"/>
              <a:t>клуб «Саратов-Волга»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sz="2000" dirty="0" smtClean="0"/>
              <a:t>хоккейный </a:t>
            </a:r>
            <a:r>
              <a:rPr lang="ru-RU" sz="2000" dirty="0"/>
              <a:t>клуб «Кристалл»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sz="2000" dirty="0" smtClean="0"/>
              <a:t>молодежный </a:t>
            </a:r>
            <a:r>
              <a:rPr lang="ru-RU" sz="2000" dirty="0"/>
              <a:t>хоккейный клуб «Кристалл»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sz="2000" dirty="0" smtClean="0"/>
              <a:t>гандбольный </a:t>
            </a:r>
            <a:r>
              <a:rPr lang="ru-RU" sz="2000" dirty="0"/>
              <a:t>клуб «</a:t>
            </a:r>
            <a:r>
              <a:rPr lang="ru-RU" sz="2000" dirty="0" err="1"/>
              <a:t>СГАУ-Саратов</a:t>
            </a:r>
            <a:r>
              <a:rPr lang="ru-RU" sz="2000" dirty="0"/>
              <a:t>»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sz="2000" dirty="0" smtClean="0"/>
              <a:t>волейбольный </a:t>
            </a:r>
            <a:r>
              <a:rPr lang="ru-RU" sz="2000" dirty="0"/>
              <a:t>клуб «Протон-Саратов»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sz="2000" dirty="0" smtClean="0"/>
              <a:t>волейбольный </a:t>
            </a:r>
            <a:r>
              <a:rPr lang="ru-RU" sz="2000" dirty="0"/>
              <a:t>клуб «Энергетик»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pitchFamily="2" charset="2"/>
              <a:buChar char="v"/>
            </a:pPr>
            <a:r>
              <a:rPr lang="ru-RU" sz="2000" dirty="0" err="1" smtClean="0"/>
              <a:t>спидвейный</a:t>
            </a:r>
            <a:r>
              <a:rPr lang="ru-RU" sz="2000" dirty="0" smtClean="0"/>
              <a:t> </a:t>
            </a:r>
            <a:r>
              <a:rPr lang="ru-RU" sz="2000" dirty="0"/>
              <a:t>клуб «Турбина»</a:t>
            </a:r>
          </a:p>
          <a:p>
            <a:endParaRPr lang="ru-RU" sz="2000" dirty="0"/>
          </a:p>
        </p:txBody>
      </p:sp>
      <p:pic>
        <p:nvPicPr>
          <p:cNvPr id="7" name="Рисунок 6" descr="k308-GRiXq0.jpg"/>
          <p:cNvPicPr>
            <a:picLocks noChangeAspect="1"/>
          </p:cNvPicPr>
          <p:nvPr/>
        </p:nvPicPr>
        <p:blipFill>
          <a:blip r:embed="rId3" cstate="print"/>
          <a:srcRect t="5555" b="5556"/>
          <a:stretch>
            <a:fillRect/>
          </a:stretch>
        </p:blipFill>
        <p:spPr>
          <a:xfrm>
            <a:off x="5980903" y="0"/>
            <a:ext cx="3642584" cy="2158990"/>
          </a:xfrm>
          <a:prstGeom prst="rect">
            <a:avLst/>
          </a:prstGeom>
        </p:spPr>
      </p:pic>
      <p:pic>
        <p:nvPicPr>
          <p:cNvPr id="8" name="Рисунок 7" descr="lqkJGGTVSso.jpg"/>
          <p:cNvPicPr>
            <a:picLocks noChangeAspect="1"/>
          </p:cNvPicPr>
          <p:nvPr/>
        </p:nvPicPr>
        <p:blipFill>
          <a:blip r:embed="rId4" cstate="print"/>
          <a:srcRect r="4651" b="7908"/>
          <a:stretch>
            <a:fillRect/>
          </a:stretch>
        </p:blipFill>
        <p:spPr>
          <a:xfrm>
            <a:off x="2551879" y="0"/>
            <a:ext cx="3357586" cy="2161929"/>
          </a:xfrm>
          <a:prstGeom prst="rect">
            <a:avLst/>
          </a:prstGeom>
        </p:spPr>
      </p:pic>
      <p:pic>
        <p:nvPicPr>
          <p:cNvPr id="9" name="Рисунок 8" descr="UV9JNz5Ocb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04404" y="0"/>
            <a:ext cx="3257534" cy="2171690"/>
          </a:xfrm>
          <a:prstGeom prst="rect">
            <a:avLst/>
          </a:prstGeom>
        </p:spPr>
      </p:pic>
      <p:pic>
        <p:nvPicPr>
          <p:cNvPr id="14338" name="Picture 2" descr="https://sun9-46.userapi.com/c858136/v858136070/15a39e/wSSZOPCf9vk.jpg"/>
          <p:cNvPicPr>
            <a:picLocks noChangeAspect="1" noChangeArrowheads="1"/>
          </p:cNvPicPr>
          <p:nvPr/>
        </p:nvPicPr>
        <p:blipFill>
          <a:blip r:embed="rId6"/>
          <a:srcRect t="16968" b="38189"/>
          <a:stretch>
            <a:fillRect/>
          </a:stretch>
        </p:blipFill>
        <p:spPr bwMode="auto">
          <a:xfrm>
            <a:off x="9660442" y="2243128"/>
            <a:ext cx="3301496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7499" y="285728"/>
            <a:ext cx="771530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Министерство молодежной политики и спорта области участвует в федеральном проекте </a:t>
            </a:r>
            <a:br>
              <a:rPr lang="ru-RU" sz="2400" dirty="0" smtClean="0"/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«Спорт - норма жизни» </a:t>
            </a:r>
            <a:r>
              <a:rPr lang="ru-RU" sz="2400" dirty="0" smtClean="0"/>
              <a:t>национального проекта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«Демография»</a:t>
            </a:r>
          </a:p>
          <a:p>
            <a:pPr algn="ctr"/>
            <a:endParaRPr lang="ru-RU" sz="2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ЦЕЛЬ ПРОЕКТА: </a:t>
            </a:r>
            <a:r>
              <a:rPr lang="ru-RU" sz="2000" dirty="0" smtClean="0"/>
              <a:t>увеличение к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2024</a:t>
            </a:r>
            <a:r>
              <a:rPr lang="ru-RU" sz="2000" dirty="0" smtClean="0"/>
              <a:t> году до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55%</a:t>
            </a:r>
            <a:r>
              <a:rPr lang="ru-RU" sz="2000" dirty="0" smtClean="0"/>
              <a:t> доли граждан, систематически занимающихся физической культурой и спортом</a:t>
            </a:r>
          </a:p>
          <a:p>
            <a:pPr algn="ctr"/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838026" y="3886202"/>
            <a:ext cx="712391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В соответствии с национальным проектом </a:t>
            </a:r>
            <a:br>
              <a:rPr lang="ru-RU" i="1" dirty="0" smtClean="0"/>
            </a:br>
            <a:r>
              <a:rPr lang="ru-RU" i="1" dirty="0" smtClean="0"/>
              <a:t>«Спорт - норма жизни» для Саратовской области: </a:t>
            </a:r>
          </a:p>
          <a:p>
            <a:pPr marL="180975" indent="-180975">
              <a:buFont typeface="Wingdings" pitchFamily="2" charset="2"/>
              <a:buChar char="Ø"/>
            </a:pPr>
            <a:r>
              <a:rPr lang="ru-RU" b="1" i="1" dirty="0" smtClean="0"/>
              <a:t> 2018</a:t>
            </a:r>
            <a:r>
              <a:rPr lang="ru-RU" i="1" dirty="0" smtClean="0"/>
              <a:t> – 36% </a:t>
            </a:r>
          </a:p>
          <a:p>
            <a:pPr marL="180000" indent="-180000">
              <a:buFont typeface="Wingdings" pitchFamily="2" charset="2"/>
              <a:buChar char="Ø"/>
            </a:pPr>
            <a:r>
              <a:rPr lang="ru-RU" b="1" i="1" dirty="0" smtClean="0"/>
              <a:t> 2019</a:t>
            </a:r>
            <a:r>
              <a:rPr lang="ru-RU" i="1" dirty="0" smtClean="0"/>
              <a:t> – 39,3%</a:t>
            </a:r>
          </a:p>
          <a:p>
            <a:pPr marL="180000" indent="-180000">
              <a:buFont typeface="Wingdings" pitchFamily="2" charset="2"/>
              <a:buChar char="Ø"/>
            </a:pPr>
            <a:r>
              <a:rPr lang="ru-RU" b="1" i="1" dirty="0" smtClean="0"/>
              <a:t> 2020</a:t>
            </a:r>
            <a:r>
              <a:rPr lang="ru-RU" i="1" dirty="0" smtClean="0"/>
              <a:t> – 41,3%</a:t>
            </a:r>
          </a:p>
          <a:p>
            <a:pPr marL="180000" indent="-180000">
              <a:buFont typeface="Wingdings" pitchFamily="2" charset="2"/>
              <a:buChar char="Ø"/>
            </a:pPr>
            <a:r>
              <a:rPr lang="ru-RU" b="1" i="1" dirty="0" smtClean="0"/>
              <a:t>2021</a:t>
            </a:r>
            <a:r>
              <a:rPr lang="ru-RU" i="1" dirty="0" smtClean="0"/>
              <a:t> – 45,2%</a:t>
            </a:r>
            <a:endParaRPr lang="ru-RU" dirty="0" smtClean="0"/>
          </a:p>
        </p:txBody>
      </p:sp>
      <p:pic>
        <p:nvPicPr>
          <p:cNvPr id="5" name="Picture 2" descr="Картинки по запросу владимир путин"/>
          <p:cNvPicPr>
            <a:picLocks noChangeAspect="1" noChangeArrowheads="1"/>
          </p:cNvPicPr>
          <p:nvPr/>
        </p:nvPicPr>
        <p:blipFill>
          <a:blip r:embed="rId3" cstate="print"/>
          <a:srcRect l="25249" r="30080" b="29196"/>
          <a:stretch>
            <a:fillRect/>
          </a:stretch>
        </p:blipFill>
        <p:spPr bwMode="auto">
          <a:xfrm>
            <a:off x="9188895" y="0"/>
            <a:ext cx="3595381" cy="3529012"/>
          </a:xfrm>
          <a:prstGeom prst="flowChartConnector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0" y="2957508"/>
            <a:ext cx="1296193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По </a:t>
            </a:r>
            <a:r>
              <a:rPr lang="ru-RU" dirty="0" smtClean="0"/>
              <a:t>итогам </a:t>
            </a:r>
            <a:r>
              <a:rPr lang="ru-RU" dirty="0" smtClean="0"/>
              <a:t>2019 года </a:t>
            </a:r>
            <a:br>
              <a:rPr lang="ru-RU" dirty="0" smtClean="0"/>
            </a:br>
            <a:r>
              <a:rPr lang="ru-RU" dirty="0" smtClean="0"/>
              <a:t>в Саратовской области этот показатель </a:t>
            </a:r>
            <a:r>
              <a:rPr lang="ru-RU" dirty="0" smtClean="0"/>
              <a:t>составил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39,3% 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265863" y="3814764"/>
          <a:ext cx="5055112" cy="314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624109" y="4672020"/>
            <a:ext cx="433782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buFont typeface="Wingdings" pitchFamily="2" charset="2"/>
              <a:buChar char="Ø"/>
            </a:pPr>
            <a:r>
              <a:rPr lang="ru-RU" b="1" i="1" dirty="0" smtClean="0"/>
              <a:t>2022</a:t>
            </a:r>
            <a:r>
              <a:rPr lang="ru-RU" i="1" dirty="0" smtClean="0"/>
              <a:t> – 49,2% </a:t>
            </a:r>
          </a:p>
          <a:p>
            <a:pPr marL="180000" indent="-180000">
              <a:buFont typeface="Wingdings" pitchFamily="2" charset="2"/>
              <a:buChar char="Ø"/>
            </a:pPr>
            <a:r>
              <a:rPr lang="ru-RU" b="1" i="1" dirty="0" smtClean="0"/>
              <a:t>2023</a:t>
            </a:r>
            <a:r>
              <a:rPr lang="ru-RU" i="1" dirty="0" smtClean="0"/>
              <a:t> – 53%</a:t>
            </a:r>
          </a:p>
          <a:p>
            <a:pPr marL="180000" indent="-180000">
              <a:buFont typeface="Wingdings" pitchFamily="2" charset="2"/>
              <a:buChar char="Ø"/>
            </a:pPr>
            <a:r>
              <a:rPr lang="ru-RU" b="1" i="1" dirty="0" smtClean="0"/>
              <a:t>2024</a:t>
            </a:r>
            <a:r>
              <a:rPr lang="ru-RU" i="1" dirty="0" smtClean="0"/>
              <a:t> – 55%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езентация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pic>
        <p:nvPicPr>
          <p:cNvPr id="5" name="Рисунок 4" descr="1084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0375" y="171426"/>
            <a:ext cx="4389794" cy="29289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052473" y="1242996"/>
            <a:ext cx="5337167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Футбольный клуб «Дельта»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/>
              <a:t>в сентябре 2019 года выиграл бронзовые медали Кубка России по пляжному футболу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/>
              <a:t>4 место в Кубке Европейских чемпионов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/>
              <a:t>лучший результат среди российских команд</a:t>
            </a:r>
            <a:endParaRPr lang="ru-RU" sz="2800" dirty="0"/>
          </a:p>
        </p:txBody>
      </p:sp>
      <p:pic>
        <p:nvPicPr>
          <p:cNvPr id="7" name="Рисунок 6" descr="1085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0374" y="3171822"/>
            <a:ext cx="4393437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084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66523" cy="35139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766853" y="1957376"/>
            <a:ext cx="49093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Волейбольный клуб «Протон-Саратов» 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/>
              <a:t>клуб в лидерах </a:t>
            </a:r>
            <a:r>
              <a:rPr lang="ru-RU" sz="2800" dirty="0" err="1" smtClean="0"/>
              <a:t>Суперлиги</a:t>
            </a:r>
            <a:r>
              <a:rPr lang="ru-RU" sz="2800" dirty="0" smtClean="0"/>
              <a:t> чемпионата России</a:t>
            </a:r>
          </a:p>
          <a:p>
            <a:pPr>
              <a:buFont typeface="Wingdings" pitchFamily="2" charset="2"/>
              <a:buChar char="Ø"/>
            </a:pPr>
            <a:r>
              <a:rPr lang="ru-RU" sz="2800" dirty="0" smtClean="0"/>
              <a:t>2020 год клуб начал с победы в международном турнире, который прошел в Туле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5266523" cy="352901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65995" y="1314434"/>
            <a:ext cx="3071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ПФК «Дельта»</a:t>
            </a:r>
            <a:endParaRPr lang="ru-RU" sz="3600" b="1" dirty="0"/>
          </a:p>
        </p:txBody>
      </p:sp>
      <p:pic>
        <p:nvPicPr>
          <p:cNvPr id="48130" name="Picture 2" descr="https://sun9-20.userapi.com/c855724/v855724377/1db30b/tVEJWkqjP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937" y="2028814"/>
            <a:ext cx="5715040" cy="3810027"/>
          </a:xfrm>
          <a:prstGeom prst="rect">
            <a:avLst/>
          </a:prstGeom>
          <a:noFill/>
        </p:spPr>
      </p:pic>
      <p:pic>
        <p:nvPicPr>
          <p:cNvPr id="4" name="Рисунок 3" descr="Презентация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084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23581" cy="3084945"/>
          </a:xfrm>
          <a:prstGeom prst="rect">
            <a:avLst/>
          </a:prstGeom>
        </p:spPr>
      </p:pic>
      <p:pic>
        <p:nvPicPr>
          <p:cNvPr id="48130" name="Picture 2" descr="https://sun9-20.userapi.com/c855724/v855724377/1db30b/tVEJWkqjP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8517" y="1"/>
            <a:ext cx="4543419" cy="302894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123779" y="3314698"/>
            <a:ext cx="6643734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Баскетбольный клуб «</a:t>
            </a:r>
            <a:r>
              <a:rPr lang="ru-RU" sz="2800" b="1" dirty="0" err="1" smtClean="0">
                <a:solidFill>
                  <a:srgbClr val="0070C0"/>
                </a:solidFill>
              </a:rPr>
              <a:t>Автодор</a:t>
            </a:r>
            <a:r>
              <a:rPr lang="ru-RU" sz="2800" b="1" dirty="0" smtClean="0">
                <a:solidFill>
                  <a:srgbClr val="0070C0"/>
                </a:solidFill>
              </a:rPr>
              <a:t>»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носит звание самой популярной команды среди жителей региона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воспитанники «</a:t>
            </a:r>
            <a:r>
              <a:rPr lang="ru-RU" dirty="0" err="1" smtClean="0"/>
              <a:t>Автодора</a:t>
            </a:r>
            <a:r>
              <a:rPr lang="ru-RU" dirty="0" smtClean="0"/>
              <a:t>» Артем Забелин,  Антон </a:t>
            </a:r>
            <a:r>
              <a:rPr lang="ru-RU" dirty="0" err="1" smtClean="0"/>
              <a:t>Квитковских</a:t>
            </a:r>
            <a:r>
              <a:rPr lang="ru-RU" dirty="0" smtClean="0"/>
              <a:t>,  Никита Михайловский, Александр </a:t>
            </a:r>
            <a:r>
              <a:rPr lang="ru-RU" dirty="0" err="1" smtClean="0"/>
              <a:t>Петенев</a:t>
            </a:r>
            <a:r>
              <a:rPr lang="ru-RU" dirty="0" smtClean="0"/>
              <a:t>  включены в состав в сборной России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4623581" cy="288607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123119" y="1385872"/>
            <a:ext cx="3071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ПФК «Дельта»</a:t>
            </a:r>
            <a:endParaRPr lang="ru-RU" sz="3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409795" y="0"/>
            <a:ext cx="4552143" cy="302894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481233" y="1385872"/>
            <a:ext cx="4214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ВК «Протон-Саратов</a:t>
            </a:r>
            <a:endParaRPr lang="ru-RU" sz="3200" b="1" dirty="0"/>
          </a:p>
        </p:txBody>
      </p:sp>
      <p:pic>
        <p:nvPicPr>
          <p:cNvPr id="49154" name="Picture 2" descr="https://sun9-61.userapi.com/c204720/v204720628/5026d/j5cjyMbJZU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3119" y="2600318"/>
            <a:ext cx="4823949" cy="3214710"/>
          </a:xfrm>
          <a:prstGeom prst="rect">
            <a:avLst/>
          </a:prstGeom>
          <a:noFill/>
        </p:spPr>
      </p:pic>
      <p:pic>
        <p:nvPicPr>
          <p:cNvPr id="4" name="Рисунок 3" descr="Презентация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8159" y="3529012"/>
            <a:ext cx="5953938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Футбольный клуб «Сокол»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в 2019 году команда завоевала серебряные медали Первенства профессиональной футбольной лиги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в составе более </a:t>
            </a:r>
            <a:r>
              <a:rPr lang="ru-RU" b="1" dirty="0" smtClean="0"/>
              <a:t>70</a:t>
            </a:r>
            <a:r>
              <a:rPr lang="ru-RU" dirty="0" smtClean="0"/>
              <a:t> % воспитанников саратовских спортивных школ</a:t>
            </a:r>
            <a:endParaRPr lang="ru-RU" dirty="0"/>
          </a:p>
        </p:txBody>
      </p:sp>
      <p:pic>
        <p:nvPicPr>
          <p:cNvPr id="5" name="Рисунок 4" descr="1084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4552143" cy="3037280"/>
          </a:xfrm>
          <a:prstGeom prst="rect">
            <a:avLst/>
          </a:prstGeom>
        </p:spPr>
      </p:pic>
      <p:pic>
        <p:nvPicPr>
          <p:cNvPr id="48130" name="Picture 2" descr="https://sun9-20.userapi.com/c855724/v855724377/1db30b/tVEJWkqjPec.jpg"/>
          <p:cNvPicPr>
            <a:picLocks noChangeAspect="1" noChangeArrowheads="1"/>
          </p:cNvPicPr>
          <p:nvPr/>
        </p:nvPicPr>
        <p:blipFill>
          <a:blip r:embed="rId3" cstate="print"/>
          <a:srcRect r="3558"/>
          <a:stretch>
            <a:fillRect/>
          </a:stretch>
        </p:blipFill>
        <p:spPr bwMode="auto">
          <a:xfrm>
            <a:off x="8552671" y="0"/>
            <a:ext cx="4409267" cy="3047968"/>
          </a:xfrm>
          <a:prstGeom prst="rect">
            <a:avLst/>
          </a:prstGeom>
          <a:noFill/>
        </p:spPr>
      </p:pic>
      <p:pic>
        <p:nvPicPr>
          <p:cNvPr id="11" name="Picture 2" descr="https://sun9-61.userapi.com/c204720/v204720628/5026d/j5cjyMbJZUw.jpg"/>
          <p:cNvPicPr>
            <a:picLocks noChangeAspect="1" noChangeArrowheads="1"/>
          </p:cNvPicPr>
          <p:nvPr/>
        </p:nvPicPr>
        <p:blipFill>
          <a:blip r:embed="rId4" cstate="print"/>
          <a:srcRect r="7812"/>
          <a:stretch>
            <a:fillRect/>
          </a:stretch>
        </p:blipFill>
        <p:spPr bwMode="auto">
          <a:xfrm>
            <a:off x="4409267" y="0"/>
            <a:ext cx="4214842" cy="304683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12961937" cy="317182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909333" y="1100120"/>
            <a:ext cx="3286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БК «</a:t>
            </a:r>
            <a:r>
              <a:rPr lang="ru-RU" sz="3600" b="1" dirty="0" err="1" smtClean="0"/>
              <a:t>Автодор</a:t>
            </a:r>
            <a:r>
              <a:rPr lang="ru-RU" sz="3600" b="1" dirty="0" smtClean="0"/>
              <a:t>»</a:t>
            </a:r>
            <a:endParaRPr lang="ru-RU" sz="3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7367" y="1171558"/>
            <a:ext cx="3071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ПФК «Дельта»</a:t>
            </a:r>
            <a:endParaRPr lang="ru-RU" sz="36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552671" y="1242996"/>
            <a:ext cx="4214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ВК «Протон-Саратов</a:t>
            </a:r>
            <a:endParaRPr lang="ru-RU" sz="3200" b="1" dirty="0"/>
          </a:p>
        </p:txBody>
      </p:sp>
      <p:pic>
        <p:nvPicPr>
          <p:cNvPr id="50178" name="Picture 2" descr="Картинки по запросу фк сокол саратов"/>
          <p:cNvPicPr>
            <a:picLocks noChangeAspect="1" noChangeArrowheads="1"/>
          </p:cNvPicPr>
          <p:nvPr/>
        </p:nvPicPr>
        <p:blipFill>
          <a:blip r:embed="rId5"/>
          <a:srcRect l="3125" r="3124" b="7812"/>
          <a:stretch>
            <a:fillRect/>
          </a:stretch>
        </p:blipFill>
        <p:spPr bwMode="auto">
          <a:xfrm>
            <a:off x="1480309" y="2671756"/>
            <a:ext cx="5121740" cy="3357586"/>
          </a:xfrm>
          <a:prstGeom prst="rect">
            <a:avLst/>
          </a:prstGeom>
          <a:noFill/>
        </p:spPr>
      </p:pic>
      <p:pic>
        <p:nvPicPr>
          <p:cNvPr id="4" name="Рисунок 3" descr="Презентация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спорт"/>
          <p:cNvPicPr>
            <a:picLocks noChangeAspect="1" noChangeArrowheads="1"/>
          </p:cNvPicPr>
          <p:nvPr/>
        </p:nvPicPr>
        <p:blipFill>
          <a:blip r:embed="rId2"/>
          <a:srcRect b="1347"/>
          <a:stretch>
            <a:fillRect/>
          </a:stretch>
        </p:blipFill>
        <p:spPr bwMode="auto">
          <a:xfrm>
            <a:off x="0" y="0"/>
            <a:ext cx="12961938" cy="72009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12961938" cy="72009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Презентация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39" y="-21088"/>
            <a:ext cx="12924199" cy="7221988"/>
          </a:xfrm>
          <a:prstGeom prst="rect">
            <a:avLst/>
          </a:prstGeom>
        </p:spPr>
      </p:pic>
      <p:pic>
        <p:nvPicPr>
          <p:cNvPr id="5" name="Рисунок 4" descr="university-building.png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4380" y="2100252"/>
            <a:ext cx="1785950" cy="1785950"/>
          </a:xfrm>
          <a:prstGeom prst="rect">
            <a:avLst/>
          </a:prstGeom>
        </p:spPr>
      </p:pic>
      <p:pic>
        <p:nvPicPr>
          <p:cNvPr id="6" name="Рисунок 5" descr="users-group.png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09663" y="2028814"/>
            <a:ext cx="1795153" cy="1795153"/>
          </a:xfrm>
          <a:prstGeom prst="rect">
            <a:avLst/>
          </a:prstGeom>
        </p:spPr>
      </p:pic>
      <p:pic>
        <p:nvPicPr>
          <p:cNvPr id="7" name="Рисунок 6" descr="swimming-figure.png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80639" y="2100252"/>
            <a:ext cx="1795154" cy="17951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3957640"/>
            <a:ext cx="29487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4400" b="1" smtClean="0">
                <a:solidFill>
                  <a:srgbClr val="0070C0"/>
                </a:solidFill>
              </a:rPr>
              <a:t>59 </a:t>
            </a:r>
            <a:endParaRPr lang="ru-RU" sz="4400" b="1" dirty="0" smtClean="0">
              <a:solidFill>
                <a:srgbClr val="0070C0"/>
              </a:solidFill>
            </a:endParaRPr>
          </a:p>
          <a:p>
            <a:pPr algn="ctr"/>
            <a:r>
              <a:rPr lang="x-none" sz="2800" b="1" smtClean="0"/>
              <a:t>спортивных школ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66260" y="4029078"/>
            <a:ext cx="32861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305 </a:t>
            </a:r>
            <a:r>
              <a:rPr lang="ru-RU" sz="2800" b="1" dirty="0" smtClean="0"/>
              <a:t>отделений </a:t>
            </a:r>
            <a:br>
              <a:rPr lang="ru-RU" sz="2800" b="1" dirty="0" smtClean="0"/>
            </a:br>
            <a:r>
              <a:rPr lang="ru-RU" sz="2800" b="1" dirty="0" smtClean="0"/>
              <a:t>по </a:t>
            </a:r>
            <a:r>
              <a:rPr lang="ru-RU" sz="3200" b="1" dirty="0" smtClean="0">
                <a:solidFill>
                  <a:srgbClr val="0070C0"/>
                </a:solidFill>
              </a:rPr>
              <a:t>58</a:t>
            </a:r>
            <a:r>
              <a:rPr lang="ru-RU" sz="2800" b="1" dirty="0" smtClean="0"/>
              <a:t> видам спорта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38159" y="3886202"/>
            <a:ext cx="2857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</a:rPr>
              <a:t>36 204 </a:t>
            </a:r>
          </a:p>
          <a:p>
            <a:pPr algn="ctr"/>
            <a:r>
              <a:rPr lang="ru-RU" sz="2800" b="1" dirty="0" smtClean="0"/>
              <a:t>воспитанника</a:t>
            </a:r>
            <a:endParaRPr lang="ru-RU" sz="28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767117" y="4029078"/>
            <a:ext cx="29289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</a:rPr>
              <a:t>20 690</a:t>
            </a:r>
          </a:p>
          <a:p>
            <a:pPr algn="ctr"/>
            <a:r>
              <a:rPr lang="ru-RU" b="1" dirty="0" smtClean="0"/>
              <a:t>имеют разряды </a:t>
            </a:r>
            <a:br>
              <a:rPr lang="ru-RU" b="1" dirty="0" smtClean="0"/>
            </a:br>
            <a:r>
              <a:rPr lang="ru-RU" b="1" dirty="0" smtClean="0"/>
              <a:t>и почетные звания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" name="Рисунок 11" descr="quality.png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95745" y="2100252"/>
            <a:ext cx="1795154" cy="1795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7499" y="742930"/>
            <a:ext cx="11124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smtClean="0">
                <a:solidFill>
                  <a:srgbClr val="0070C0"/>
                </a:solidFill>
              </a:rPr>
              <a:t>Одним из приоритетных направлений деятельности министерства молодежной политики и спорта области является развитие студенческого спорта</a:t>
            </a:r>
            <a:endParaRPr lang="ru-RU" sz="3200" b="1" dirty="0" smtClean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813" y="2814632"/>
            <a:ext cx="3429024" cy="323165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0070C0"/>
                </a:solidFill>
              </a:rPr>
              <a:t>250</a:t>
            </a:r>
          </a:p>
          <a:p>
            <a:pPr algn="ctr"/>
            <a:r>
              <a:rPr lang="ru-RU" sz="3600" b="1" dirty="0" smtClean="0"/>
              <a:t>спортивно-массовых мероприятий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52539" y="2814632"/>
            <a:ext cx="3857652" cy="3231654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0070C0"/>
                </a:solidFill>
              </a:rPr>
              <a:t>70 000</a:t>
            </a:r>
          </a:p>
          <a:p>
            <a:pPr algn="ctr"/>
            <a:r>
              <a:rPr lang="ru-RU" sz="3600" b="1" dirty="0" smtClean="0"/>
              <a:t>студентов принимают участие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езентация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04286" y="4457706"/>
            <a:ext cx="38576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С</a:t>
            </a:r>
            <a:r>
              <a:rPr lang="x-none" sz="2200" b="1" smtClean="0"/>
              <a:t>оревнования ассоциации волейбольной студенческой лиги среди мужских </a:t>
            </a: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x-none" sz="2200" b="1" smtClean="0"/>
              <a:t>и женских команд Саратовской области</a:t>
            </a:r>
            <a:endParaRPr lang="ru-RU" sz="2200" b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243392"/>
            <a:ext cx="305194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О</a:t>
            </a:r>
            <a:r>
              <a:rPr lang="x-none" sz="2200" b="1" smtClean="0"/>
              <a:t>бластная Универсиада образовательных организаций высшего образования области</a:t>
            </a:r>
            <a:endParaRPr lang="ru-RU" sz="2200" b="1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909069" y="3100384"/>
            <a:ext cx="31432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200" b="1" smtClean="0"/>
              <a:t>Спартакиада летних спортивно-оздоровительных лагерей</a:t>
            </a:r>
            <a:endParaRPr lang="ru-RU" sz="2200" b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6766721" y="2957508"/>
            <a:ext cx="292895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200" b="1" smtClean="0"/>
              <a:t>«Спартакиада здоровья» среди профессорско-преподавательского состава</a:t>
            </a:r>
            <a:endParaRPr lang="ru-RU" sz="2200" b="1" dirty="0" smtClean="0"/>
          </a:p>
        </p:txBody>
      </p:sp>
      <p:pic>
        <p:nvPicPr>
          <p:cNvPr id="8194" name="Picture 2" descr="http://www.xn--80af5bzc.xn--p1ai/media/k2/galleries/10367/IMG_7581.jpg"/>
          <p:cNvPicPr>
            <a:picLocks noChangeAspect="1" noChangeArrowheads="1"/>
          </p:cNvPicPr>
          <p:nvPr/>
        </p:nvPicPr>
        <p:blipFill>
          <a:blip r:embed="rId3"/>
          <a:srcRect l="18107" t="7687" r="22567" b="8857"/>
          <a:stretch>
            <a:fillRect/>
          </a:stretch>
        </p:blipFill>
        <p:spPr bwMode="auto">
          <a:xfrm>
            <a:off x="3051945" y="171426"/>
            <a:ext cx="3143272" cy="2949243"/>
          </a:xfrm>
          <a:prstGeom prst="flowChartConnector">
            <a:avLst/>
          </a:prstGeom>
          <a:noFill/>
        </p:spPr>
      </p:pic>
      <p:pic>
        <p:nvPicPr>
          <p:cNvPr id="8196" name="Picture 4" descr="https://sun9-15.userapi.com/c638523/v638523491/3737f/wLiVdU3gfhw.jpg"/>
          <p:cNvPicPr>
            <a:picLocks noChangeAspect="1" noChangeArrowheads="1"/>
          </p:cNvPicPr>
          <p:nvPr/>
        </p:nvPicPr>
        <p:blipFill>
          <a:blip r:embed="rId4"/>
          <a:srcRect l="3989" t="13849" r="2259" b="26227"/>
          <a:stretch>
            <a:fillRect/>
          </a:stretch>
        </p:blipFill>
        <p:spPr bwMode="auto">
          <a:xfrm>
            <a:off x="265863" y="1814500"/>
            <a:ext cx="2611456" cy="2500330"/>
          </a:xfrm>
          <a:prstGeom prst="flowChartConnector">
            <a:avLst/>
          </a:prstGeom>
          <a:noFill/>
        </p:spPr>
      </p:pic>
      <p:pic>
        <p:nvPicPr>
          <p:cNvPr id="8198" name="Picture 6" descr="Картинки по запросу волейбол студенты"/>
          <p:cNvPicPr>
            <a:picLocks noChangeAspect="1" noChangeArrowheads="1"/>
          </p:cNvPicPr>
          <p:nvPr/>
        </p:nvPicPr>
        <p:blipFill>
          <a:blip r:embed="rId5"/>
          <a:srcRect l="24375" r="15624"/>
          <a:stretch>
            <a:fillRect/>
          </a:stretch>
        </p:blipFill>
        <p:spPr bwMode="auto">
          <a:xfrm>
            <a:off x="9695679" y="1600186"/>
            <a:ext cx="3048011" cy="2857490"/>
          </a:xfrm>
          <a:prstGeom prst="flowChartConnector">
            <a:avLst/>
          </a:prstGeom>
          <a:noFill/>
        </p:spPr>
      </p:pic>
      <p:pic>
        <p:nvPicPr>
          <p:cNvPr id="12" name="Picture 4" descr="Картинки по запросу спартакиада здоровья бадминтон"/>
          <p:cNvPicPr>
            <a:picLocks noChangeAspect="1" noChangeArrowheads="1"/>
          </p:cNvPicPr>
          <p:nvPr/>
        </p:nvPicPr>
        <p:blipFill>
          <a:blip r:embed="rId6"/>
          <a:srcRect l="2500" t="11278" r="45000" b="13533"/>
          <a:stretch>
            <a:fillRect/>
          </a:stretch>
        </p:blipFill>
        <p:spPr bwMode="auto">
          <a:xfrm>
            <a:off x="6766721" y="242864"/>
            <a:ext cx="2936274" cy="2796451"/>
          </a:xfrm>
          <a:prstGeom prst="flowChartConnector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pic>
        <p:nvPicPr>
          <p:cNvPr id="3" name="Picture 4" descr="Картинки по запросу наталья голомидова дзюдо"/>
          <p:cNvPicPr>
            <a:picLocks noChangeAspect="1" noChangeArrowheads="1"/>
          </p:cNvPicPr>
          <p:nvPr/>
        </p:nvPicPr>
        <p:blipFill>
          <a:blip r:embed="rId3"/>
          <a:srcRect l="24900" r="23038" b="61978"/>
          <a:stretch>
            <a:fillRect/>
          </a:stretch>
        </p:blipFill>
        <p:spPr bwMode="auto">
          <a:xfrm>
            <a:off x="7481101" y="836117"/>
            <a:ext cx="2143140" cy="2049936"/>
          </a:xfrm>
          <a:prstGeom prst="flowChartConnector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23647" y="0"/>
            <a:ext cx="78382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70C0"/>
                </a:solidFill>
              </a:rPr>
              <a:t>XXX Всемирная летняя Универсиада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08775" y="5309925"/>
            <a:ext cx="3049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Александр Мельников</a:t>
            </a:r>
          </a:p>
          <a:p>
            <a:pPr algn="ctr"/>
            <a:r>
              <a:rPr lang="ru-RU" sz="1800" i="1" dirty="0" smtClean="0"/>
              <a:t>волейбол</a:t>
            </a:r>
          </a:p>
          <a:p>
            <a:pPr algn="ctr"/>
            <a:r>
              <a:rPr lang="ru-RU" sz="1800" b="1" i="1" dirty="0" smtClean="0">
                <a:solidFill>
                  <a:srgbClr val="0070C0"/>
                </a:solidFill>
              </a:rPr>
              <a:t>бронзовая медаль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66493" y="5218679"/>
            <a:ext cx="26376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Валерия Зайцева</a:t>
            </a:r>
          </a:p>
          <a:p>
            <a:pPr algn="ctr"/>
            <a:r>
              <a:rPr lang="ru-RU" sz="1800" i="1" dirty="0" smtClean="0"/>
              <a:t>волейбол</a:t>
            </a:r>
          </a:p>
          <a:p>
            <a:pPr algn="ctr"/>
            <a:r>
              <a:rPr lang="ru-RU" sz="1800" b="1" i="1" dirty="0" smtClean="0">
                <a:solidFill>
                  <a:srgbClr val="0070C0"/>
                </a:solidFill>
              </a:rPr>
              <a:t>золотая медаль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37697" y="3028946"/>
            <a:ext cx="25002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Иван </a:t>
            </a:r>
            <a:r>
              <a:rPr lang="ru-RU" sz="2000" b="1" dirty="0" err="1" smtClean="0"/>
              <a:t>Кузьменко</a:t>
            </a:r>
            <a:endParaRPr lang="ru-RU" sz="2000" b="1" dirty="0" smtClean="0"/>
          </a:p>
          <a:p>
            <a:pPr algn="ctr"/>
            <a:r>
              <a:rPr lang="ru-RU" sz="1800" i="1" dirty="0" smtClean="0"/>
              <a:t>плавание</a:t>
            </a:r>
          </a:p>
          <a:p>
            <a:pPr algn="ctr"/>
            <a:r>
              <a:rPr lang="ru-RU" sz="1800" b="1" i="1" dirty="0" smtClean="0">
                <a:solidFill>
                  <a:srgbClr val="0070C0"/>
                </a:solidFill>
              </a:rPr>
              <a:t>серебряная медаль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552803" y="5291149"/>
            <a:ext cx="28849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Юрий Трубин</a:t>
            </a:r>
          </a:p>
          <a:p>
            <a:pPr algn="ctr"/>
            <a:r>
              <a:rPr lang="ru-RU" sz="1800" i="1" dirty="0" smtClean="0"/>
              <a:t>баскетбол</a:t>
            </a:r>
          </a:p>
          <a:p>
            <a:pPr algn="ctr"/>
            <a:r>
              <a:rPr lang="ru-RU" sz="1800" b="1" i="1" dirty="0" smtClean="0">
                <a:solidFill>
                  <a:srgbClr val="0070C0"/>
                </a:solidFill>
              </a:rPr>
              <a:t>13 командное место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52473" y="2957508"/>
            <a:ext cx="30718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Наталья </a:t>
            </a:r>
            <a:r>
              <a:rPr lang="ru-RU" sz="2000" b="1" dirty="0" err="1" smtClean="0"/>
              <a:t>Голомидова</a:t>
            </a:r>
            <a:endParaRPr lang="ru-RU" sz="2000" b="1" dirty="0" smtClean="0"/>
          </a:p>
          <a:p>
            <a:pPr algn="ctr"/>
            <a:r>
              <a:rPr lang="ru-RU" sz="1800" dirty="0" smtClean="0"/>
              <a:t>дзюдо</a:t>
            </a:r>
          </a:p>
          <a:p>
            <a:pPr algn="ctr"/>
            <a:r>
              <a:rPr lang="ru-RU" sz="1800" b="1" i="1" dirty="0" smtClean="0">
                <a:solidFill>
                  <a:srgbClr val="0070C0"/>
                </a:solidFill>
              </a:rPr>
              <a:t>бронзовая медаль</a:t>
            </a:r>
            <a:endParaRPr lang="ru-RU" sz="1800" b="1" i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95349" y="314302"/>
            <a:ext cx="5766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800" b="1" dirty="0" smtClean="0"/>
              <a:t>С 3 по 14 июля 2019 года, г. Неаполь (Италия)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11" name="Picture 2" descr="Картинки по запросу иван кузьменко плавание"/>
          <p:cNvPicPr>
            <a:picLocks noChangeAspect="1" noChangeArrowheads="1"/>
          </p:cNvPicPr>
          <p:nvPr/>
        </p:nvPicPr>
        <p:blipFill>
          <a:blip r:embed="rId4"/>
          <a:srcRect l="17579" r="20898" b="58984"/>
          <a:stretch>
            <a:fillRect/>
          </a:stretch>
        </p:blipFill>
        <p:spPr bwMode="auto">
          <a:xfrm>
            <a:off x="3623449" y="885806"/>
            <a:ext cx="2071702" cy="2071702"/>
          </a:xfrm>
          <a:prstGeom prst="flowChartConnector">
            <a:avLst/>
          </a:prstGeom>
          <a:noFill/>
        </p:spPr>
      </p:pic>
      <p:pic>
        <p:nvPicPr>
          <p:cNvPr id="12" name="Picture 6" descr="Картинки по запросу александр мельников волейбол"/>
          <p:cNvPicPr>
            <a:picLocks noChangeAspect="1" noChangeArrowheads="1"/>
          </p:cNvPicPr>
          <p:nvPr/>
        </p:nvPicPr>
        <p:blipFill>
          <a:blip r:embed="rId5"/>
          <a:srcRect l="14619" r="10381"/>
          <a:stretch>
            <a:fillRect/>
          </a:stretch>
        </p:blipFill>
        <p:spPr bwMode="auto">
          <a:xfrm>
            <a:off x="1337433" y="3171822"/>
            <a:ext cx="2109763" cy="2113768"/>
          </a:xfrm>
          <a:prstGeom prst="flowChartConnector">
            <a:avLst/>
          </a:prstGeom>
          <a:noFill/>
        </p:spPr>
      </p:pic>
      <p:pic>
        <p:nvPicPr>
          <p:cNvPr id="13" name="Picture 8" descr="Картинки по запросу валерия зайцева"/>
          <p:cNvPicPr>
            <a:picLocks noChangeAspect="1" noChangeArrowheads="1"/>
          </p:cNvPicPr>
          <p:nvPr/>
        </p:nvPicPr>
        <p:blipFill>
          <a:blip r:embed="rId6"/>
          <a:srcRect l="20625" r="24999" b="30000"/>
          <a:stretch>
            <a:fillRect/>
          </a:stretch>
        </p:blipFill>
        <p:spPr bwMode="auto">
          <a:xfrm>
            <a:off x="5621162" y="3386136"/>
            <a:ext cx="1961404" cy="1893770"/>
          </a:xfrm>
          <a:prstGeom prst="flowChartConnector">
            <a:avLst/>
          </a:prstGeom>
          <a:noFill/>
        </p:spPr>
      </p:pic>
      <p:pic>
        <p:nvPicPr>
          <p:cNvPr id="14" name="Picture 10" descr="Картинки по запросу юрий трубин баскетбол"/>
          <p:cNvPicPr>
            <a:picLocks noChangeAspect="1" noChangeArrowheads="1"/>
          </p:cNvPicPr>
          <p:nvPr/>
        </p:nvPicPr>
        <p:blipFill>
          <a:blip r:embed="rId7"/>
          <a:srcRect l="35756" t="6545" r="44722" b="64659"/>
          <a:stretch>
            <a:fillRect/>
          </a:stretch>
        </p:blipFill>
        <p:spPr bwMode="auto">
          <a:xfrm>
            <a:off x="9909993" y="3243260"/>
            <a:ext cx="2071702" cy="2035983"/>
          </a:xfrm>
          <a:prstGeom prst="flowChartConnector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2274" y="4314830"/>
            <a:ext cx="74096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70C0"/>
                </a:solidFill>
              </a:rPr>
              <a:t>ЖИТЕЛИ СТАРШЕГО ВОЗРАСТА ПРИНИМАЮТ УЧАСТИЕ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 В ВЫПОЛНЕНИИ НОРМАТИВОВ ВФСК ГТО</a:t>
            </a:r>
          </a:p>
          <a:p>
            <a:pPr algn="r"/>
            <a:r>
              <a:rPr lang="ru-RU" sz="2000" dirty="0" smtClean="0"/>
              <a:t>количество людей от 50 и старше </a:t>
            </a:r>
            <a:r>
              <a:rPr lang="ru-RU" sz="2000" i="1" dirty="0" smtClean="0"/>
              <a:t>(I</a:t>
            </a:r>
            <a:r>
              <a:rPr lang="en-US" sz="2000" i="1" dirty="0" smtClean="0"/>
              <a:t>X</a:t>
            </a:r>
            <a:r>
              <a:rPr lang="ru-RU" sz="2000" i="1" dirty="0" smtClean="0"/>
              <a:t>-</a:t>
            </a:r>
            <a:r>
              <a:rPr lang="en-US" sz="2000" i="1" dirty="0" smtClean="0"/>
              <a:t>XI </a:t>
            </a:r>
            <a:r>
              <a:rPr lang="ru-RU" sz="2000" i="1" dirty="0" smtClean="0"/>
              <a:t>ступени</a:t>
            </a:r>
            <a:r>
              <a:rPr lang="ru-RU" i="1" dirty="0" smtClean="0"/>
              <a:t>)</a:t>
            </a:r>
            <a:br>
              <a:rPr lang="ru-RU" i="1" dirty="0" smtClean="0"/>
            </a:br>
            <a:r>
              <a:rPr lang="ru-RU" i="1" dirty="0" smtClean="0"/>
              <a:t> </a:t>
            </a:r>
            <a:r>
              <a:rPr lang="ru-RU" sz="2000" dirty="0" smtClean="0"/>
              <a:t>выполнили</a:t>
            </a:r>
            <a:r>
              <a:rPr lang="ru-RU" i="1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406 </a:t>
            </a:r>
            <a:r>
              <a:rPr lang="ru-RU" b="1" dirty="0" smtClean="0">
                <a:solidFill>
                  <a:srgbClr val="0070C0"/>
                </a:solidFill>
              </a:rPr>
              <a:t>человек или </a:t>
            </a:r>
            <a:r>
              <a:rPr lang="ru-RU" b="1" dirty="0" smtClean="0">
                <a:solidFill>
                  <a:srgbClr val="0070C0"/>
                </a:solidFill>
              </a:rPr>
              <a:t>84,4 </a:t>
            </a:r>
            <a:r>
              <a:rPr lang="ru-RU" b="1" dirty="0" smtClean="0">
                <a:solidFill>
                  <a:srgbClr val="0070C0"/>
                </a:solidFill>
              </a:rPr>
              <a:t>%</a:t>
            </a:r>
          </a:p>
          <a:p>
            <a:pPr algn="r"/>
            <a:r>
              <a:rPr lang="ru-RU" sz="2000" dirty="0" smtClean="0"/>
              <a:t>на </a:t>
            </a:r>
            <a:r>
              <a:rPr lang="ru-RU" sz="2000" dirty="0" smtClean="0"/>
              <a:t>золотой знак отличия – 103 человека</a:t>
            </a:r>
            <a:endParaRPr lang="ru-RU" sz="20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837499" y="242864"/>
            <a:ext cx="10930014" cy="164660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В соответствии с федеральным статистическим наблюдением по итогам 2019 года увеличилось количество жителей области в возрасте от 55 лет и старше, занимающихся физической культурой и спортом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33 686 человек</a:t>
            </a:r>
            <a:endParaRPr lang="ru-RU" sz="3200" dirty="0" smtClean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8739" y="2100252"/>
            <a:ext cx="57150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РЕГИОНАЛЬНЫЙ ЭТАП 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VI</a:t>
            </a:r>
            <a:r>
              <a:rPr lang="ru-RU" b="1" dirty="0" smtClean="0">
                <a:solidFill>
                  <a:srgbClr val="0070C0"/>
                </a:solidFill>
              </a:rPr>
              <a:t> СПАРТАКИАДЫ ПЕНСИОНЕРОВ РОССИИ</a:t>
            </a:r>
          </a:p>
          <a:p>
            <a:r>
              <a:rPr lang="ru-RU" sz="2000" i="1" dirty="0" smtClean="0"/>
              <a:t>р.п. Татищево, 128 участников из 16 команд</a:t>
            </a:r>
          </a:p>
          <a:p>
            <a:r>
              <a:rPr lang="ru-RU" dirty="0" smtClean="0"/>
              <a:t>Победителем стала команда </a:t>
            </a:r>
            <a:br>
              <a:rPr lang="ru-RU" dirty="0" smtClean="0"/>
            </a:br>
            <a:r>
              <a:rPr lang="ru-RU" dirty="0" smtClean="0"/>
              <a:t>из </a:t>
            </a:r>
            <a:r>
              <a:rPr lang="ru-RU" dirty="0" err="1" smtClean="0"/>
              <a:t>Балаковского</a:t>
            </a:r>
            <a:r>
              <a:rPr lang="ru-RU" dirty="0" smtClean="0"/>
              <a:t> муниципального района</a:t>
            </a:r>
            <a:endParaRPr lang="ru-RU" dirty="0"/>
          </a:p>
        </p:txBody>
      </p:sp>
      <p:pic>
        <p:nvPicPr>
          <p:cNvPr id="7" name="Рисунок 6" descr="IMG_9093.JPG"/>
          <p:cNvPicPr>
            <a:picLocks noChangeAspect="1"/>
          </p:cNvPicPr>
          <p:nvPr/>
        </p:nvPicPr>
        <p:blipFill>
          <a:blip r:embed="rId3" cstate="print"/>
          <a:srcRect r="7894"/>
          <a:stretch>
            <a:fillRect/>
          </a:stretch>
        </p:blipFill>
        <p:spPr>
          <a:xfrm>
            <a:off x="2980507" y="4171954"/>
            <a:ext cx="3000396" cy="2171690"/>
          </a:xfrm>
          <a:prstGeom prst="rect">
            <a:avLst/>
          </a:prstGeom>
        </p:spPr>
      </p:pic>
      <p:pic>
        <p:nvPicPr>
          <p:cNvPr id="8" name="Рисунок 7" descr="IMG_9064.JPG"/>
          <p:cNvPicPr>
            <a:picLocks noChangeAspect="1"/>
          </p:cNvPicPr>
          <p:nvPr/>
        </p:nvPicPr>
        <p:blipFill>
          <a:blip r:embed="rId4" cstate="print"/>
          <a:srcRect r="12280"/>
          <a:stretch>
            <a:fillRect/>
          </a:stretch>
        </p:blipFill>
        <p:spPr>
          <a:xfrm>
            <a:off x="0" y="4171954"/>
            <a:ext cx="2857520" cy="2171689"/>
          </a:xfrm>
          <a:prstGeom prst="rect">
            <a:avLst/>
          </a:prstGeom>
        </p:spPr>
      </p:pic>
      <p:pic>
        <p:nvPicPr>
          <p:cNvPr id="20482" name="Picture 2" descr="Картинки по запросу спартакиада пенсионеров россии саратов"/>
          <p:cNvPicPr>
            <a:picLocks noChangeAspect="1" noChangeArrowheads="1"/>
          </p:cNvPicPr>
          <p:nvPr/>
        </p:nvPicPr>
        <p:blipFill>
          <a:blip r:embed="rId5" cstate="print"/>
          <a:srcRect r="13703" b="3225"/>
          <a:stretch>
            <a:fillRect/>
          </a:stretch>
        </p:blipFill>
        <p:spPr bwMode="auto">
          <a:xfrm>
            <a:off x="6195217" y="1957376"/>
            <a:ext cx="2928958" cy="2150374"/>
          </a:xfrm>
          <a:prstGeom prst="rect">
            <a:avLst/>
          </a:prstGeom>
          <a:noFill/>
        </p:spPr>
      </p:pic>
      <p:pic>
        <p:nvPicPr>
          <p:cNvPr id="20484" name="Picture 4" descr="Картинки по запросу спартакиада пенсионеров россии саратов"/>
          <p:cNvPicPr>
            <a:picLocks noChangeAspect="1" noChangeArrowheads="1"/>
          </p:cNvPicPr>
          <p:nvPr/>
        </p:nvPicPr>
        <p:blipFill>
          <a:blip r:embed="rId6"/>
          <a:srcRect t="9375" r="9999"/>
          <a:stretch>
            <a:fillRect/>
          </a:stretch>
        </p:blipFill>
        <p:spPr bwMode="auto">
          <a:xfrm>
            <a:off x="9195613" y="1957376"/>
            <a:ext cx="3214710" cy="2158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5740"/>
            <a:ext cx="12961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Активную деятельность среди граждан среднего 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и старшего возраста осуществляют: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078115" y="1957376"/>
            <a:ext cx="38838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Клуб зимнего </a:t>
            </a:r>
            <a:br>
              <a:rPr lang="ru-RU" sz="2800" b="1" dirty="0" smtClean="0"/>
            </a:br>
            <a:r>
              <a:rPr lang="ru-RU" sz="2800" b="1" dirty="0" smtClean="0"/>
              <a:t>закаливания </a:t>
            </a:r>
            <a:r>
              <a:rPr lang="ru-RU" sz="2800" b="1" dirty="0" smtClean="0">
                <a:solidFill>
                  <a:srgbClr val="0070C0"/>
                </a:solidFill>
              </a:rPr>
              <a:t>«Нептун»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5863" y="1957376"/>
            <a:ext cx="40719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Женский клуб ветеранов спорта </a:t>
            </a:r>
            <a:r>
              <a:rPr lang="ru-RU" sz="2800" b="1" dirty="0" smtClean="0">
                <a:solidFill>
                  <a:srgbClr val="0070C0"/>
                </a:solidFill>
              </a:rPr>
              <a:t>«Вдохновение»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09399" y="1957376"/>
            <a:ext cx="254159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/>
              <a:t>Клуб ходьбы </a:t>
            </a:r>
            <a:br>
              <a:rPr lang="ru-RU" sz="2800" b="1" dirty="0" smtClean="0"/>
            </a:br>
            <a:r>
              <a:rPr lang="ru-RU" sz="2800" b="1" dirty="0" smtClean="0"/>
              <a:t>и бега </a:t>
            </a:r>
            <a:r>
              <a:rPr lang="ru-RU" sz="2800" b="1" dirty="0" smtClean="0">
                <a:solidFill>
                  <a:srgbClr val="0070C0"/>
                </a:solidFill>
              </a:rPr>
              <a:t>«Сокол»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 descr="Победители своей группы команда Солнечный с призами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1822"/>
            <a:ext cx="4381530" cy="3286148"/>
          </a:xfrm>
          <a:prstGeom prst="rect">
            <a:avLst/>
          </a:prstGeom>
        </p:spPr>
      </p:pic>
      <p:pic>
        <p:nvPicPr>
          <p:cNvPr id="19458" name="Picture 2" descr="https://sun9-40.userapi.com/c855432/v855432364/1151ad/5DJ4wP_fw6Q.jpg"/>
          <p:cNvPicPr>
            <a:picLocks noChangeAspect="1" noChangeArrowheads="1"/>
          </p:cNvPicPr>
          <p:nvPr/>
        </p:nvPicPr>
        <p:blipFill>
          <a:blip r:embed="rId4" cstate="print"/>
          <a:srcRect l="16243" r="9928"/>
          <a:stretch>
            <a:fillRect/>
          </a:stretch>
        </p:blipFill>
        <p:spPr bwMode="auto">
          <a:xfrm>
            <a:off x="4623581" y="3171822"/>
            <a:ext cx="4001844" cy="3286148"/>
          </a:xfrm>
          <a:prstGeom prst="rect">
            <a:avLst/>
          </a:prstGeom>
          <a:noFill/>
        </p:spPr>
      </p:pic>
      <p:pic>
        <p:nvPicPr>
          <p:cNvPr id="10" name="Рисунок 9" descr="IMG_20190120_190918_365.jpg"/>
          <p:cNvPicPr>
            <a:picLocks noChangeAspect="1"/>
          </p:cNvPicPr>
          <p:nvPr/>
        </p:nvPicPr>
        <p:blipFill>
          <a:blip r:embed="rId5"/>
          <a:srcRect l="5705" r="11655"/>
          <a:stretch>
            <a:fillRect/>
          </a:stretch>
        </p:blipFill>
        <p:spPr>
          <a:xfrm>
            <a:off x="8889972" y="3171822"/>
            <a:ext cx="4071966" cy="3283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Презентация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40" y="-21088"/>
            <a:ext cx="12924198" cy="7221988"/>
          </a:xfrm>
          <a:prstGeom prst="rect">
            <a:avLst/>
          </a:prstGeom>
        </p:spPr>
      </p:pic>
      <p:pic>
        <p:nvPicPr>
          <p:cNvPr id="8" name="Picture 4" descr="http://kalininsk.sarmo.ru/upload/medialibrary/a2b/a2b65d7af46a178b04bedd340631f6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80639" y="2528880"/>
            <a:ext cx="3786214" cy="252281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66127" y="600054"/>
            <a:ext cx="10287072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Уровень обеспеченности спортсооружениями на территории области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dirty="0" smtClean="0"/>
              <a:t>по итогам 2019 года -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67,3%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425" y="5743590"/>
            <a:ext cx="6429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Сметная </a:t>
            </a:r>
            <a:r>
              <a:rPr lang="ru-RU" sz="2000" b="1" dirty="0"/>
              <a:t>стоимость  проекта - 25,5 </a:t>
            </a:r>
            <a:r>
              <a:rPr lang="ru-RU" sz="2000" b="1" dirty="0" err="1"/>
              <a:t>млн</a:t>
            </a:r>
            <a:r>
              <a:rPr lang="ru-RU" sz="2000" b="1" dirty="0"/>
              <a:t> </a:t>
            </a:r>
            <a:r>
              <a:rPr lang="ru-RU" sz="2000" b="1" dirty="0" smtClean="0"/>
              <a:t>рублей:</a:t>
            </a:r>
          </a:p>
          <a:p>
            <a:pPr marL="180975" indent="-180975">
              <a:buFont typeface="Wingdings" pitchFamily="2" charset="2"/>
              <a:buChar char="Ø"/>
            </a:pPr>
            <a:r>
              <a:rPr lang="ru-RU" sz="1800" dirty="0" smtClean="0"/>
              <a:t>федеральные </a:t>
            </a:r>
            <a:r>
              <a:rPr lang="ru-RU" sz="1800" dirty="0"/>
              <a:t>средства – 25 </a:t>
            </a:r>
            <a:r>
              <a:rPr lang="ru-RU" sz="1800" dirty="0" err="1"/>
              <a:t>млн</a:t>
            </a:r>
            <a:r>
              <a:rPr lang="ru-RU" sz="1800" dirty="0"/>
              <a:t> </a:t>
            </a:r>
            <a:r>
              <a:rPr lang="ru-RU" sz="1800" dirty="0" smtClean="0"/>
              <a:t>рублей</a:t>
            </a:r>
          </a:p>
          <a:p>
            <a:pPr marL="180975" indent="-180975">
              <a:buFont typeface="Wingdings" pitchFamily="2" charset="2"/>
              <a:buChar char="Ø"/>
            </a:pPr>
            <a:r>
              <a:rPr lang="ru-RU" sz="1800" dirty="0" smtClean="0"/>
              <a:t>средства </a:t>
            </a:r>
            <a:r>
              <a:rPr lang="ru-RU" sz="1800" dirty="0"/>
              <a:t>областного бюджета – 0,5 </a:t>
            </a:r>
            <a:r>
              <a:rPr lang="ru-RU" sz="1800" dirty="0" err="1"/>
              <a:t>млн</a:t>
            </a:r>
            <a:r>
              <a:rPr lang="ru-RU" sz="1800" dirty="0"/>
              <a:t> </a:t>
            </a:r>
            <a:r>
              <a:rPr lang="ru-RU" sz="1800" dirty="0" smtClean="0"/>
              <a:t>рублей</a:t>
            </a: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51615" y="1743062"/>
            <a:ext cx="657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ФИЗКУЛЬТУРНО-ОЗДОРОВИТЕЛЬНЫЙ КОМПЛЕКС ОТКРЫТОГО ТИПА В КАЛИНИНСКЕ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909729" y="2457442"/>
            <a:ext cx="485776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r>
              <a:rPr lang="ru-RU" sz="2400" b="1" dirty="0" smtClean="0"/>
              <a:t>СООРУЖЕНИЯ</a:t>
            </a:r>
          </a:p>
          <a:p>
            <a:pPr marL="180975" indent="-180975">
              <a:buFont typeface="Wingdings" pitchFamily="2" charset="2"/>
              <a:buChar char="Ø"/>
            </a:pPr>
            <a:r>
              <a:rPr lang="ru-RU" sz="1800" dirty="0" smtClean="0"/>
              <a:t>футбольное поле</a:t>
            </a:r>
          </a:p>
          <a:p>
            <a:pPr marL="180975" indent="-180975">
              <a:buFont typeface="Wingdings" pitchFamily="2" charset="2"/>
              <a:buChar char="Ø"/>
            </a:pPr>
            <a:r>
              <a:rPr lang="ru-RU" sz="1800" dirty="0" smtClean="0"/>
              <a:t>Беговые дорожки на (4 полосы)</a:t>
            </a:r>
          </a:p>
          <a:p>
            <a:pPr marL="180975" indent="-180975">
              <a:buFont typeface="Wingdings" pitchFamily="2" charset="2"/>
              <a:buChar char="Ø"/>
            </a:pPr>
            <a:r>
              <a:rPr lang="ru-RU" sz="1800" dirty="0" smtClean="0"/>
              <a:t>хоккейная коробка</a:t>
            </a:r>
          </a:p>
          <a:p>
            <a:pPr marL="180975" indent="-180975">
              <a:buFont typeface="Wingdings" pitchFamily="2" charset="2"/>
              <a:buChar char="Ø"/>
            </a:pPr>
            <a:r>
              <a:rPr lang="ru-RU" sz="1800" dirty="0" smtClean="0"/>
              <a:t>полукруглый сегмент для </a:t>
            </a:r>
            <a:r>
              <a:rPr lang="ru-RU" sz="1800" dirty="0" err="1" smtClean="0"/>
              <a:t>стритбола</a:t>
            </a:r>
            <a:endParaRPr lang="ru-RU" sz="1800" dirty="0" smtClean="0"/>
          </a:p>
          <a:p>
            <a:pPr marL="180975" indent="-180975">
              <a:buFont typeface="Wingdings" pitchFamily="2" charset="2"/>
              <a:buChar char="Ø"/>
            </a:pPr>
            <a:r>
              <a:rPr lang="ru-RU" sz="1800" dirty="0" smtClean="0"/>
              <a:t>полукруглый сегмент для прыжков в высоту</a:t>
            </a:r>
          </a:p>
          <a:p>
            <a:pPr marL="180975" indent="-180975">
              <a:buFont typeface="Wingdings" pitchFamily="2" charset="2"/>
              <a:buChar char="Ø"/>
            </a:pPr>
            <a:r>
              <a:rPr lang="ru-RU" sz="1800" dirty="0" smtClean="0"/>
              <a:t>яма с песком для прыжков в длину</a:t>
            </a:r>
          </a:p>
          <a:p>
            <a:pPr marL="180975" indent="-180975">
              <a:buFont typeface="Wingdings" pitchFamily="2" charset="2"/>
              <a:buChar char="Ø"/>
            </a:pPr>
            <a:r>
              <a:rPr lang="ru-RU" sz="1800" dirty="0" smtClean="0"/>
              <a:t>площадка для </a:t>
            </a:r>
            <a:r>
              <a:rPr lang="ru-RU" sz="1800" dirty="0" err="1" smtClean="0"/>
              <a:t>воркаута</a:t>
            </a:r>
            <a:endParaRPr lang="ru-RU" sz="1800" dirty="0" smtClean="0"/>
          </a:p>
          <a:p>
            <a:pPr marL="180975" indent="-180975">
              <a:buFont typeface="Wingdings" pitchFamily="2" charset="2"/>
              <a:buChar char="Ø"/>
            </a:pPr>
            <a:r>
              <a:rPr lang="ru-RU" sz="1800" dirty="0" smtClean="0"/>
              <a:t>уличные тренажеры</a:t>
            </a:r>
          </a:p>
          <a:p>
            <a:pPr marL="180975" indent="-180975">
              <a:buFont typeface="Wingdings" pitchFamily="2" charset="2"/>
              <a:buChar char="Ø"/>
            </a:pPr>
            <a:r>
              <a:rPr lang="ru-RU" sz="1800" dirty="0" smtClean="0"/>
              <a:t>трибуна на 100 мест</a:t>
            </a:r>
          </a:p>
        </p:txBody>
      </p:sp>
      <p:pic>
        <p:nvPicPr>
          <p:cNvPr id="7" name="Picture 2" descr="http://kalininsk.sarmo.ru/upload/medialibrary/759/7598858aded96c54058f51b6a9ebff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5863" y="2600318"/>
            <a:ext cx="3645262" cy="24288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23251" y="0"/>
            <a:ext cx="10838687" cy="52322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2019 год -  субсидии федерального бюджета 304,3 </a:t>
            </a:r>
            <a:r>
              <a:rPr lang="ru-RU" sz="2800" b="1" dirty="0" err="1" smtClean="0"/>
              <a:t>млн</a:t>
            </a:r>
            <a:r>
              <a:rPr lang="ru-RU" sz="2800" b="1" dirty="0" smtClean="0"/>
              <a:t> рублей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5863" y="5172086"/>
            <a:ext cx="7500990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2 сентября состоялось открытие </a:t>
            </a:r>
            <a:r>
              <a:rPr lang="ru-RU" sz="2000" b="1" dirty="0" err="1" smtClean="0"/>
              <a:t>ФОКОТа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1747" y="1314434"/>
            <a:ext cx="100727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О</a:t>
            </a:r>
            <a:r>
              <a:rPr lang="x-none" smtClean="0"/>
              <a:t>тделение адаптивных видов спорта осуществляет развитие 4-х видов спорта</a:t>
            </a: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123251" y="0"/>
            <a:ext cx="10838687" cy="1154162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r"/>
            <a:r>
              <a:rPr lang="x-none" b="1" smtClean="0">
                <a:solidFill>
                  <a:schemeClr val="bg1"/>
                </a:solidFill>
              </a:rPr>
              <a:t>В 2019 году доля лиц с ограниченными возможностями здоровья систематически занимающихся физической культурой и спортом составила 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x-none" b="1" smtClean="0">
                <a:solidFill>
                  <a:schemeClr val="bg1"/>
                </a:solidFill>
              </a:rPr>
              <a:t>18 % от общего количества населения данной категории граждан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" y="3814764"/>
            <a:ext cx="12961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</a:t>
            </a:r>
            <a:r>
              <a:rPr lang="x-none" sz="2400" b="1" smtClean="0"/>
              <a:t>о </a:t>
            </a:r>
            <a:r>
              <a:rPr lang="ru-RU" sz="2400" b="1" dirty="0" smtClean="0"/>
              <a:t>14</a:t>
            </a:r>
            <a:r>
              <a:rPr lang="x-none" sz="2400" b="1" smtClean="0"/>
              <a:t> группам спортивных дисциплин</a:t>
            </a:r>
            <a:endParaRPr lang="ru-RU" sz="2400" b="1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2386004"/>
          <a:ext cx="12961940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485"/>
                <a:gridCol w="4026304"/>
                <a:gridCol w="3071834"/>
                <a:gridCol w="26233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x-none" b="0" i="1" smtClean="0">
                          <a:solidFill>
                            <a:schemeClr val="tx1"/>
                          </a:solidFill>
                        </a:rPr>
                        <a:t>спорт лиц </a:t>
                      </a:r>
                      <a:r>
                        <a:rPr lang="ru-RU" b="0" i="1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b="0" i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x-none" b="0" i="1" smtClean="0">
                          <a:solidFill>
                            <a:schemeClr val="tx1"/>
                          </a:solidFill>
                        </a:rPr>
                        <a:t>с поражением </a:t>
                      </a:r>
                      <a:r>
                        <a:rPr lang="ru-RU" b="0" i="1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b="0" i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x-none" b="0" i="1" smtClean="0">
                          <a:solidFill>
                            <a:schemeClr val="tx1"/>
                          </a:solidFill>
                        </a:rPr>
                        <a:t>опорно-двигательного аппарата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b="0" i="1" smtClean="0">
                          <a:solidFill>
                            <a:schemeClr val="tx1"/>
                          </a:solidFill>
                        </a:rPr>
                        <a:t>спорт лиц </a:t>
                      </a:r>
                      <a:r>
                        <a:rPr lang="ru-RU" b="0" i="1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b="0" i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x-none" b="0" i="1" smtClean="0">
                          <a:solidFill>
                            <a:schemeClr val="tx1"/>
                          </a:solidFill>
                        </a:rPr>
                        <a:t>с интеллектуальными нарушениями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b="0" i="1" smtClean="0">
                          <a:solidFill>
                            <a:schemeClr val="tx1"/>
                          </a:solidFill>
                        </a:rPr>
                        <a:t>спорт глухих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b="0" i="1" smtClean="0">
                          <a:solidFill>
                            <a:schemeClr val="tx1"/>
                          </a:solidFill>
                        </a:rPr>
                        <a:t>спорт слепых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pic>
        <p:nvPicPr>
          <p:cNvPr id="9" name="Рисунок 8" descr="swimming-figure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52079" y="4457706"/>
            <a:ext cx="1223650" cy="1223650"/>
          </a:xfrm>
          <a:prstGeom prst="rect">
            <a:avLst/>
          </a:prstGeom>
        </p:spPr>
      </p:pic>
      <p:pic>
        <p:nvPicPr>
          <p:cNvPr id="10" name="Рисунок 9" descr="karate-master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38029" y="4529144"/>
            <a:ext cx="1223650" cy="1223650"/>
          </a:xfrm>
          <a:prstGeom prst="rect">
            <a:avLst/>
          </a:prstGeom>
        </p:spPr>
      </p:pic>
      <p:pic>
        <p:nvPicPr>
          <p:cNvPr id="11" name="Рисунок 10" descr="runner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09731" y="4457706"/>
            <a:ext cx="1223650" cy="1223650"/>
          </a:xfrm>
          <a:prstGeom prst="rect">
            <a:avLst/>
          </a:prstGeom>
        </p:spPr>
      </p:pic>
      <p:pic>
        <p:nvPicPr>
          <p:cNvPr id="12" name="Рисунок 11" descr="arm-target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38557" y="4529144"/>
            <a:ext cx="1223650" cy="1223650"/>
          </a:xfrm>
          <a:prstGeom prst="rect">
            <a:avLst/>
          </a:prstGeom>
        </p:spPr>
      </p:pic>
      <p:pic>
        <p:nvPicPr>
          <p:cNvPr id="13" name="Рисунок 12" descr="strategy.png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81631" y="4457706"/>
            <a:ext cx="1223650" cy="1223650"/>
          </a:xfrm>
          <a:prstGeom prst="rect">
            <a:avLst/>
          </a:prstGeom>
        </p:spPr>
      </p:pic>
      <p:pic>
        <p:nvPicPr>
          <p:cNvPr id="14" name="Рисунок 13" descr="dumbbell.png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51815" y="4600582"/>
            <a:ext cx="1223650" cy="1223650"/>
          </a:xfrm>
          <a:prstGeom prst="rect">
            <a:avLst/>
          </a:prstGeom>
        </p:spPr>
      </p:pic>
      <p:pic>
        <p:nvPicPr>
          <p:cNvPr id="15" name="Рисунок 14" descr="olympic-judo-couple-silhouette.png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7303" y="4529144"/>
            <a:ext cx="1223650" cy="1223650"/>
          </a:xfrm>
          <a:prstGeom prst="rect">
            <a:avLst/>
          </a:prstGeom>
        </p:spPr>
      </p:pic>
      <p:sp>
        <p:nvSpPr>
          <p:cNvPr id="16" name="Стрелка вниз 15"/>
          <p:cNvSpPr/>
          <p:nvPr/>
        </p:nvSpPr>
        <p:spPr>
          <a:xfrm>
            <a:off x="5266525" y="2243128"/>
            <a:ext cx="214314" cy="42862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8766987" y="2243128"/>
            <a:ext cx="214314" cy="714380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11124441" y="2243128"/>
            <a:ext cx="214314" cy="571504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1694625" y="2243128"/>
            <a:ext cx="214314" cy="214314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езентация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09201" y="4171954"/>
            <a:ext cx="5072098" cy="20467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Андрей </a:t>
            </a:r>
            <a:r>
              <a:rPr lang="ru-RU" b="1" dirty="0" err="1" smtClean="0"/>
              <a:t>Живаев</a:t>
            </a:r>
            <a:endParaRPr lang="ru-RU" b="1" dirty="0" smtClean="0"/>
          </a:p>
          <a:p>
            <a:pPr algn="ctr"/>
            <a:r>
              <a:rPr lang="ru-RU" sz="2000" dirty="0" smtClean="0"/>
              <a:t>спорт глухих (плавание)</a:t>
            </a:r>
            <a:endParaRPr lang="ru-RU" b="1" dirty="0" smtClean="0"/>
          </a:p>
          <a:p>
            <a:pPr algn="ctr"/>
            <a:r>
              <a:rPr lang="ru-RU" sz="2000" dirty="0" smtClean="0"/>
              <a:t>победитель чемпионата мира, </a:t>
            </a:r>
            <a:br>
              <a:rPr lang="ru-RU" sz="2000" dirty="0" smtClean="0"/>
            </a:br>
            <a:r>
              <a:rPr lang="ru-RU" sz="2000" dirty="0" smtClean="0"/>
              <a:t>победитель национальной </a:t>
            </a:r>
            <a:br>
              <a:rPr lang="ru-RU" sz="2000" dirty="0" smtClean="0"/>
            </a:br>
            <a:r>
              <a:rPr lang="ru-RU" sz="2000" dirty="0" smtClean="0"/>
              <a:t>спортивной премии в номинации «преодоление»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42864"/>
            <a:ext cx="12961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Arial Narrow" pitchFamily="34" charset="0"/>
              </a:rPr>
              <a:t>ГОРДОСТЬ САРАТОВСКОГО СПОРТА</a:t>
            </a:r>
            <a:endParaRPr lang="ru-RU" sz="40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1615" y="4314830"/>
            <a:ext cx="3460178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Филипп </a:t>
            </a:r>
            <a:r>
              <a:rPr lang="ru-RU" b="1" dirty="0" err="1" smtClean="0"/>
              <a:t>Торишний</a:t>
            </a:r>
            <a:endParaRPr lang="ru-RU" b="1" dirty="0" smtClean="0"/>
          </a:p>
          <a:p>
            <a:pPr algn="ctr"/>
            <a:r>
              <a:rPr lang="ru-RU" sz="2000" dirty="0" smtClean="0"/>
              <a:t>спорт глухих (плавание)</a:t>
            </a:r>
          </a:p>
          <a:p>
            <a:pPr algn="ctr"/>
            <a:r>
              <a:rPr lang="ru-RU" sz="2000" dirty="0" smtClean="0"/>
              <a:t>победитель чемпионата мира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124175" y="4171954"/>
            <a:ext cx="3485826" cy="1061829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Кристина Шаяхметова</a:t>
            </a:r>
          </a:p>
          <a:p>
            <a:pPr algn="ctr"/>
            <a:r>
              <a:rPr lang="ru-RU" sz="2000" dirty="0" smtClean="0"/>
              <a:t>спорт глухих (плавание)</a:t>
            </a:r>
          </a:p>
          <a:p>
            <a:pPr algn="ctr"/>
            <a:r>
              <a:rPr lang="ru-RU" sz="2000" dirty="0" smtClean="0"/>
              <a:t>победитель чемпионата мира</a:t>
            </a:r>
            <a:endParaRPr lang="ru-RU" sz="2000" dirty="0"/>
          </a:p>
        </p:txBody>
      </p:sp>
      <p:pic>
        <p:nvPicPr>
          <p:cNvPr id="9" name="Рисунок 8" descr="IMG_0010.JPG"/>
          <p:cNvPicPr>
            <a:picLocks noChangeAspect="1"/>
          </p:cNvPicPr>
          <p:nvPr/>
        </p:nvPicPr>
        <p:blipFill>
          <a:blip r:embed="rId3" cstate="print"/>
          <a:srcRect l="25539" r="20911" b="23214"/>
          <a:stretch>
            <a:fillRect/>
          </a:stretch>
        </p:blipFill>
        <p:spPr>
          <a:xfrm>
            <a:off x="908805" y="1314434"/>
            <a:ext cx="3065202" cy="2928958"/>
          </a:xfrm>
          <a:prstGeom prst="flowChartConnector">
            <a:avLst/>
          </a:prstGeom>
        </p:spPr>
      </p:pic>
      <p:pic>
        <p:nvPicPr>
          <p:cNvPr id="10" name="Рисунок 9" descr="IMG_0233.JPG"/>
          <p:cNvPicPr>
            <a:picLocks noChangeAspect="1"/>
          </p:cNvPicPr>
          <p:nvPr/>
        </p:nvPicPr>
        <p:blipFill>
          <a:blip r:embed="rId4" cstate="print"/>
          <a:srcRect l="32545" r="22439" b="34841"/>
          <a:stretch>
            <a:fillRect/>
          </a:stretch>
        </p:blipFill>
        <p:spPr>
          <a:xfrm>
            <a:off x="9409927" y="1314434"/>
            <a:ext cx="3000396" cy="2895273"/>
          </a:xfrm>
          <a:prstGeom prst="flowChartConnector">
            <a:avLst/>
          </a:prstGeom>
        </p:spPr>
      </p:pic>
      <p:pic>
        <p:nvPicPr>
          <p:cNvPr id="15362" name="Picture 2" descr="Картинки по запросу андрей живаев"/>
          <p:cNvPicPr>
            <a:picLocks noChangeAspect="1" noChangeArrowheads="1"/>
          </p:cNvPicPr>
          <p:nvPr/>
        </p:nvPicPr>
        <p:blipFill>
          <a:blip r:embed="rId5"/>
          <a:srcRect l="50781" r="14063" b="38889"/>
          <a:stretch>
            <a:fillRect/>
          </a:stretch>
        </p:blipFill>
        <p:spPr bwMode="auto">
          <a:xfrm>
            <a:off x="5123647" y="1174733"/>
            <a:ext cx="3071834" cy="3003571"/>
          </a:xfrm>
          <a:prstGeom prst="flowChartConnector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739" y="2314566"/>
            <a:ext cx="122158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О</a:t>
            </a:r>
            <a:r>
              <a:rPr lang="x-none" sz="2400" b="1" smtClean="0">
                <a:solidFill>
                  <a:srgbClr val="0070C0"/>
                </a:solidFill>
              </a:rPr>
              <a:t>бластные соревнования по мини-футболу, посвященные </a:t>
            </a:r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x-none" sz="2400" b="1" smtClean="0">
                <a:solidFill>
                  <a:srgbClr val="0070C0"/>
                </a:solidFill>
              </a:rPr>
              <a:t>Дню Победы в Великой Отечественной войне 1941-1945 гг.</a:t>
            </a:r>
            <a:r>
              <a:rPr lang="x-none" sz="2400" smtClean="0"/>
              <a:t> </a:t>
            </a:r>
            <a:r>
              <a:rPr lang="x-none" sz="2400" i="1" smtClean="0"/>
              <a:t>(50 чел</a:t>
            </a:r>
            <a:r>
              <a:rPr lang="ru-RU" sz="2400" i="1" dirty="0" err="1" smtClean="0"/>
              <a:t>овек</a:t>
            </a:r>
            <a:r>
              <a:rPr lang="x-none" sz="2400" i="1" smtClean="0"/>
              <a:t>)</a:t>
            </a:r>
            <a:endParaRPr lang="ru-RU" sz="2400" i="1" dirty="0" smtClean="0"/>
          </a:p>
          <a:p>
            <a:pPr algn="ctr">
              <a:buFont typeface="Wingdings" pitchFamily="2" charset="2"/>
              <a:buChar char="Ø"/>
            </a:pPr>
            <a:endParaRPr lang="ru-RU" sz="2400" dirty="0" smtClean="0"/>
          </a:p>
          <a:p>
            <a:pPr algn="ctr">
              <a:buFont typeface="Wingdings" pitchFamily="2" charset="2"/>
              <a:buChar char="Ø"/>
            </a:pPr>
            <a:r>
              <a:rPr lang="x-none" sz="2400" smtClean="0">
                <a:solidFill>
                  <a:srgbClr val="0070C0"/>
                </a:solidFill>
              </a:rPr>
              <a:t> </a:t>
            </a:r>
            <a:r>
              <a:rPr lang="x-none" sz="2400" b="1" smtClean="0">
                <a:solidFill>
                  <a:srgbClr val="0070C0"/>
                </a:solidFill>
              </a:rPr>
              <a:t>Кубок России по настольному теннису имени Н. Мартяшевой </a:t>
            </a:r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x-none" sz="2400" b="1" smtClean="0">
                <a:solidFill>
                  <a:srgbClr val="0070C0"/>
                </a:solidFill>
              </a:rPr>
              <a:t>среди лиц с поражением опорно-двигательного аппарата</a:t>
            </a:r>
            <a:r>
              <a:rPr lang="x-none" sz="2400" smtClean="0">
                <a:solidFill>
                  <a:srgbClr val="0070C0"/>
                </a:solidFill>
              </a:rPr>
              <a:t> </a:t>
            </a:r>
            <a:r>
              <a:rPr lang="x-none" sz="2400" i="1" smtClean="0"/>
              <a:t>(60 чел</a:t>
            </a:r>
            <a:r>
              <a:rPr lang="ru-RU" sz="2400" i="1" dirty="0" err="1" smtClean="0"/>
              <a:t>овек</a:t>
            </a:r>
            <a:r>
              <a:rPr lang="x-none" sz="2400" i="1" smtClean="0"/>
              <a:t>)</a:t>
            </a:r>
            <a:endParaRPr lang="ru-RU" sz="2400" i="1" dirty="0" smtClean="0"/>
          </a:p>
          <a:p>
            <a:pPr algn="ctr">
              <a:buFont typeface="Wingdings" pitchFamily="2" charset="2"/>
              <a:buChar char="Ø"/>
            </a:pPr>
            <a:endParaRPr lang="ru-RU" sz="2400" dirty="0" smtClean="0"/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О</a:t>
            </a:r>
            <a:r>
              <a:rPr lang="x-none" sz="2400" b="1" smtClean="0">
                <a:solidFill>
                  <a:srgbClr val="0070C0"/>
                </a:solidFill>
              </a:rPr>
              <a:t>ткрытые соревнования по быстрым шашкам</a:t>
            </a:r>
            <a:r>
              <a:rPr lang="x-none" sz="2400" smtClean="0"/>
              <a:t> </a:t>
            </a:r>
            <a:r>
              <a:rPr lang="x-none" sz="2400" i="1" smtClean="0"/>
              <a:t>(50 чел</a:t>
            </a:r>
            <a:r>
              <a:rPr lang="ru-RU" sz="2400" i="1" dirty="0" err="1" smtClean="0"/>
              <a:t>овек</a:t>
            </a:r>
            <a:r>
              <a:rPr lang="x-none" sz="2400" i="1" smtClean="0"/>
              <a:t>)</a:t>
            </a:r>
            <a:endParaRPr lang="ru-RU" sz="2400" i="1" dirty="0" smtClean="0"/>
          </a:p>
          <a:p>
            <a:pPr algn="ctr">
              <a:buFont typeface="Wingdings" pitchFamily="2" charset="2"/>
              <a:buChar char="Ø"/>
            </a:pPr>
            <a:endParaRPr lang="ru-RU" sz="2400" dirty="0" smtClean="0"/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70C0"/>
                </a:solidFill>
              </a:rPr>
              <a:t>О</a:t>
            </a:r>
            <a:r>
              <a:rPr lang="x-none" sz="2400" b="1" smtClean="0">
                <a:solidFill>
                  <a:srgbClr val="0070C0"/>
                </a:solidFill>
              </a:rPr>
              <a:t>бластные соревнования по пауэрлифтингу </a:t>
            </a:r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x-none" sz="2400" b="1" smtClean="0">
                <a:solidFill>
                  <a:srgbClr val="0070C0"/>
                </a:solidFill>
              </a:rPr>
              <a:t>«Через победы в спорте к победам в жизни!»</a:t>
            </a:r>
            <a:r>
              <a:rPr lang="x-none" sz="2400" smtClean="0"/>
              <a:t> </a:t>
            </a:r>
            <a:r>
              <a:rPr lang="x-none" sz="2400" i="1" smtClean="0"/>
              <a:t>(30 чел</a:t>
            </a:r>
            <a:r>
              <a:rPr lang="ru-RU" sz="2400" i="1" dirty="0" err="1" smtClean="0"/>
              <a:t>овек</a:t>
            </a:r>
            <a:r>
              <a:rPr lang="x-none" sz="2400" i="1" smtClean="0"/>
              <a:t>)</a:t>
            </a:r>
            <a:endParaRPr lang="ru-RU" sz="2400" dirty="0" smtClean="0"/>
          </a:p>
        </p:txBody>
      </p:sp>
      <p:pic>
        <p:nvPicPr>
          <p:cNvPr id="5122" name="Picture 2" descr="Картинки по запросу кубок мартяшевой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4866" y="0"/>
            <a:ext cx="3214710" cy="2251000"/>
          </a:xfrm>
          <a:prstGeom prst="rect">
            <a:avLst/>
          </a:prstGeom>
          <a:noFill/>
        </p:spPr>
      </p:pic>
      <p:pic>
        <p:nvPicPr>
          <p:cNvPr id="5124" name="Picture 4" descr="Картинки по запросу кубок мартяшево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1014" y="1"/>
            <a:ext cx="3429024" cy="2287802"/>
          </a:xfrm>
          <a:prstGeom prst="rect">
            <a:avLst/>
          </a:prstGeom>
          <a:noFill/>
        </p:spPr>
      </p:pic>
      <p:pic>
        <p:nvPicPr>
          <p:cNvPr id="5126" name="Picture 6" descr="Картинки по запросу соревнования по быстрым шашкам лиц с под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32914" y="0"/>
            <a:ext cx="3429024" cy="2270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38291" y="3314698"/>
            <a:ext cx="512364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70C0"/>
                </a:solidFill>
              </a:rPr>
              <a:t>С</a:t>
            </a:r>
            <a:r>
              <a:rPr lang="x-none" b="1" smtClean="0">
                <a:solidFill>
                  <a:srgbClr val="0070C0"/>
                </a:solidFill>
              </a:rPr>
              <a:t>ОРЕВНОВАНИЯ ПО БАСКЕТБОЛУ </a:t>
            </a:r>
            <a:r>
              <a:rPr lang="ru-RU" b="1" dirty="0" smtClean="0">
                <a:solidFill>
                  <a:srgbClr val="0070C0"/>
                </a:solidFill>
              </a:rPr>
              <a:t/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x-none" b="1" smtClean="0">
                <a:solidFill>
                  <a:srgbClr val="0070C0"/>
                </a:solidFill>
              </a:rPr>
              <a:t>В РАМКАХ ЧЕМПИОНАТА ШКОЛЬНОЙ БАСКЕТБОЛЬНОЙ ЛИГИ «КЭС-БАСКЕТ»</a:t>
            </a:r>
            <a:endParaRPr lang="ru-RU" b="1" dirty="0" smtClean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1615" y="5243524"/>
            <a:ext cx="38576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С</a:t>
            </a:r>
            <a:r>
              <a:rPr lang="x-none" sz="2400" b="1" smtClean="0">
                <a:solidFill>
                  <a:srgbClr val="0070C0"/>
                </a:solidFill>
              </a:rPr>
              <a:t>ПОРТИВНО-ТУРИСТКИЙ</a:t>
            </a:r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x-none" sz="2400" b="1" smtClean="0">
                <a:solidFill>
                  <a:srgbClr val="0070C0"/>
                </a:solidFill>
              </a:rPr>
              <a:t> ЛАГЕРЬ «ТУРИАДА»</a:t>
            </a:r>
            <a:endParaRPr lang="ru-RU" sz="2400" b="1" dirty="0" smtClean="0">
              <a:solidFill>
                <a:srgbClr val="0070C0"/>
              </a:solidFill>
            </a:endParaRPr>
          </a:p>
        </p:txBody>
      </p:sp>
      <p:pic>
        <p:nvPicPr>
          <p:cNvPr id="5" name="Рисунок 4" descr="1louMWwHNek.jpg"/>
          <p:cNvPicPr>
            <a:picLocks noChangeAspect="1"/>
          </p:cNvPicPr>
          <p:nvPr/>
        </p:nvPicPr>
        <p:blipFill>
          <a:blip r:embed="rId3" cstate="print"/>
          <a:srcRect l="20960" r="8622"/>
          <a:stretch>
            <a:fillRect/>
          </a:stretch>
        </p:blipFill>
        <p:spPr>
          <a:xfrm>
            <a:off x="4623581" y="4743458"/>
            <a:ext cx="2357454" cy="2232311"/>
          </a:xfrm>
          <a:prstGeom prst="flowChartConnector">
            <a:avLst/>
          </a:prstGeom>
          <a:solidFill>
            <a:schemeClr val="bg1"/>
          </a:solidFill>
        </p:spPr>
      </p:pic>
      <p:pic>
        <p:nvPicPr>
          <p:cNvPr id="6" name="Рисунок 5" descr="bGmierMT05U.jpg"/>
          <p:cNvPicPr>
            <a:picLocks noChangeAspect="1"/>
          </p:cNvPicPr>
          <p:nvPr/>
        </p:nvPicPr>
        <p:blipFill>
          <a:blip r:embed="rId4" cstate="print"/>
          <a:srcRect l="15799" r="10952"/>
          <a:stretch>
            <a:fillRect/>
          </a:stretch>
        </p:blipFill>
        <p:spPr>
          <a:xfrm>
            <a:off x="9052737" y="4743458"/>
            <a:ext cx="2434184" cy="2214577"/>
          </a:xfrm>
          <a:prstGeom prst="flowChartConnector">
            <a:avLst/>
          </a:prstGeom>
          <a:solidFill>
            <a:schemeClr val="bg1"/>
          </a:solidFill>
        </p:spPr>
      </p:pic>
      <p:pic>
        <p:nvPicPr>
          <p:cNvPr id="7" name="Рисунок 6" descr="IMG_5588.JPG"/>
          <p:cNvPicPr>
            <a:picLocks noChangeAspect="1"/>
          </p:cNvPicPr>
          <p:nvPr/>
        </p:nvPicPr>
        <p:blipFill>
          <a:blip r:embed="rId5" cstate="print"/>
          <a:srcRect l="5747" r="25286"/>
          <a:stretch>
            <a:fillRect/>
          </a:stretch>
        </p:blipFill>
        <p:spPr>
          <a:xfrm>
            <a:off x="6838159" y="4743458"/>
            <a:ext cx="2290998" cy="2214578"/>
          </a:xfrm>
          <a:prstGeom prst="flowChartConnector">
            <a:avLst/>
          </a:prstGeom>
          <a:solidFill>
            <a:schemeClr val="bg1"/>
          </a:solidFill>
        </p:spPr>
      </p:pic>
      <p:sp>
        <p:nvSpPr>
          <p:cNvPr id="8" name="Прямоугольник 7"/>
          <p:cNvSpPr/>
          <p:nvPr/>
        </p:nvSpPr>
        <p:spPr>
          <a:xfrm>
            <a:off x="2051813" y="0"/>
            <a:ext cx="109101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400" b="1" smtClean="0"/>
              <a:t> </a:t>
            </a:r>
            <a:r>
              <a:rPr lang="ru-RU" sz="2400" b="1" dirty="0" smtClean="0"/>
              <a:t>В </a:t>
            </a:r>
            <a:r>
              <a:rPr lang="x-none" sz="2400" b="1" smtClean="0"/>
              <a:t>2019 году министерством проведено </a:t>
            </a:r>
            <a:r>
              <a:rPr lang="x-none" sz="2800" b="1" smtClean="0">
                <a:solidFill>
                  <a:srgbClr val="0070C0"/>
                </a:solidFill>
              </a:rPr>
              <a:t>149 </a:t>
            </a:r>
            <a:r>
              <a:rPr lang="x-none" sz="2400" b="1" smtClean="0"/>
              <a:t>областных физкультурно-массовых мероприятий с общим охватом более </a:t>
            </a:r>
            <a:r>
              <a:rPr lang="x-none" sz="2800" b="1" smtClean="0">
                <a:solidFill>
                  <a:srgbClr val="0070C0"/>
                </a:solidFill>
              </a:rPr>
              <a:t>730 000</a:t>
            </a:r>
            <a:r>
              <a:rPr lang="x-none" sz="2400" b="1" smtClean="0"/>
              <a:t> человек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743062"/>
            <a:ext cx="705247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</a:t>
            </a:r>
            <a:r>
              <a:rPr lang="x-none" b="1" smtClean="0">
                <a:solidFill>
                  <a:srgbClr val="0070C0"/>
                </a:solidFill>
              </a:rPr>
              <a:t>ОРЕВНОВАНИЯ ПО ЛЫЖНЫМ ГОНКАМ НА ПРИЗЫ ГУБЕРНАТОРА ОБЛАСТИ В РАМКАХ ВСЕРОССИЙСКИХ СОРЕВНОВАНИЙ «ЛЫЖНЯ РОССИИ – 2019»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" name="Рисунок 9" descr="Лыжня 2019 фото Ольги Юниной (2).jpg"/>
          <p:cNvPicPr>
            <a:picLocks noChangeAspect="1"/>
          </p:cNvPicPr>
          <p:nvPr/>
        </p:nvPicPr>
        <p:blipFill>
          <a:blip r:embed="rId6" cstate="print"/>
          <a:srcRect l="8329" r="23542"/>
          <a:stretch>
            <a:fillRect/>
          </a:stretch>
        </p:blipFill>
        <p:spPr>
          <a:xfrm>
            <a:off x="6909597" y="1099970"/>
            <a:ext cx="2000264" cy="1957526"/>
          </a:xfrm>
          <a:prstGeom prst="flowChartConnector">
            <a:avLst/>
          </a:prstGeom>
        </p:spPr>
      </p:pic>
      <p:pic>
        <p:nvPicPr>
          <p:cNvPr id="11" name="Рисунок 10" descr="Лыжня 2019 фото Ольги Юниной.jpg"/>
          <p:cNvPicPr>
            <a:picLocks noChangeAspect="1"/>
          </p:cNvPicPr>
          <p:nvPr/>
        </p:nvPicPr>
        <p:blipFill>
          <a:blip r:embed="rId7" cstate="print"/>
          <a:srcRect l="13555" r="14348"/>
          <a:stretch>
            <a:fillRect/>
          </a:stretch>
        </p:blipFill>
        <p:spPr>
          <a:xfrm>
            <a:off x="8695547" y="1100120"/>
            <a:ext cx="2000264" cy="1849773"/>
          </a:xfrm>
          <a:prstGeom prst="flowChartConnector">
            <a:avLst/>
          </a:prstGeom>
        </p:spPr>
      </p:pic>
      <p:pic>
        <p:nvPicPr>
          <p:cNvPr id="12" name="Рисунок 11" descr="DSC_8417.JPG"/>
          <p:cNvPicPr>
            <a:picLocks noChangeAspect="1"/>
          </p:cNvPicPr>
          <p:nvPr/>
        </p:nvPicPr>
        <p:blipFill>
          <a:blip r:embed="rId8" cstate="print"/>
          <a:srcRect l="10382" r="20287"/>
          <a:stretch>
            <a:fillRect/>
          </a:stretch>
        </p:blipFill>
        <p:spPr>
          <a:xfrm>
            <a:off x="10552935" y="1034398"/>
            <a:ext cx="2000264" cy="1920240"/>
          </a:xfrm>
          <a:prstGeom prst="flowChartConnector">
            <a:avLst/>
          </a:prstGeom>
        </p:spPr>
      </p:pic>
      <p:pic>
        <p:nvPicPr>
          <p:cNvPr id="4098" name="Picture 2" descr="Картинки по запросу кэс баскет"/>
          <p:cNvPicPr>
            <a:picLocks noChangeAspect="1" noChangeArrowheads="1"/>
          </p:cNvPicPr>
          <p:nvPr/>
        </p:nvPicPr>
        <p:blipFill>
          <a:blip r:embed="rId9" cstate="print"/>
          <a:srcRect l="11419" t="8566" r="25065" b="5772"/>
          <a:stretch>
            <a:fillRect/>
          </a:stretch>
        </p:blipFill>
        <p:spPr bwMode="auto">
          <a:xfrm>
            <a:off x="5552275" y="2814632"/>
            <a:ext cx="2357454" cy="2119060"/>
          </a:xfrm>
          <a:prstGeom prst="flowChartConnector">
            <a:avLst/>
          </a:prstGeom>
          <a:noFill/>
        </p:spPr>
      </p:pic>
      <p:pic>
        <p:nvPicPr>
          <p:cNvPr id="4100" name="Picture 4" descr="Картинки по запросу кэс баскет"/>
          <p:cNvPicPr>
            <a:picLocks noChangeAspect="1" noChangeArrowheads="1"/>
          </p:cNvPicPr>
          <p:nvPr/>
        </p:nvPicPr>
        <p:blipFill>
          <a:blip r:embed="rId10"/>
          <a:srcRect l="27376" t="11719" r="13443" b="11718"/>
          <a:stretch>
            <a:fillRect/>
          </a:stretch>
        </p:blipFill>
        <p:spPr bwMode="auto">
          <a:xfrm>
            <a:off x="3694887" y="2886070"/>
            <a:ext cx="2143140" cy="2079483"/>
          </a:xfrm>
          <a:prstGeom prst="flowChartConnector">
            <a:avLst/>
          </a:prstGeom>
          <a:noFill/>
        </p:spPr>
      </p:pic>
      <p:pic>
        <p:nvPicPr>
          <p:cNvPr id="4102" name="Picture 6" descr="Картинки по запросу кэс баскет"/>
          <p:cNvPicPr>
            <a:picLocks noChangeAspect="1" noChangeArrowheads="1"/>
          </p:cNvPicPr>
          <p:nvPr/>
        </p:nvPicPr>
        <p:blipFill>
          <a:blip r:embed="rId11"/>
          <a:srcRect l="39330" r="304"/>
          <a:stretch>
            <a:fillRect/>
          </a:stretch>
        </p:blipFill>
        <p:spPr bwMode="auto">
          <a:xfrm>
            <a:off x="1480309" y="2814632"/>
            <a:ext cx="2357454" cy="2195513"/>
          </a:xfrm>
          <a:prstGeom prst="flowChartConnector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81763" y="457178"/>
            <a:ext cx="64801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70C0"/>
                </a:solidFill>
              </a:rPr>
              <a:t>О</a:t>
            </a:r>
            <a:r>
              <a:rPr lang="x-none" sz="2800" b="1" smtClean="0">
                <a:solidFill>
                  <a:srgbClr val="0070C0"/>
                </a:solidFill>
              </a:rPr>
              <a:t>БЛАСТНОЙ СПАРТИАНСКИЙ ФЕСТИВАЛЬ СРЕДИ КОМАНД ЛЕТНИХ ДЕТСКИХ ОЗДОРОВИТЕЛЬНЫХ </a:t>
            </a: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x-none" sz="2800" b="1" smtClean="0">
                <a:solidFill>
                  <a:srgbClr val="0070C0"/>
                </a:solidFill>
              </a:rPr>
              <a:t>ЛАГЕРЕЙ ОБЛАСТИ</a:t>
            </a:r>
            <a:endParaRPr lang="ru-RU" sz="2800" b="1" dirty="0" smtClean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028946"/>
            <a:ext cx="564360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800" b="1" smtClean="0">
                <a:solidFill>
                  <a:srgbClr val="0070C0"/>
                </a:solidFill>
              </a:rPr>
              <a:t>ДЕНЬ БЕГА «КРОСС НАЦИЙ» </a:t>
            </a: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x-none" sz="2800" b="1" smtClean="0">
                <a:solidFill>
                  <a:srgbClr val="0070C0"/>
                </a:solidFill>
              </a:rPr>
              <a:t>НА ПРИЗЫ ГУБЕРНАТОРА </a:t>
            </a: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x-none" sz="2800" b="1" smtClean="0">
                <a:solidFill>
                  <a:srgbClr val="0070C0"/>
                </a:solidFill>
              </a:rPr>
              <a:t>САРАТОВСКОЙ ОБЛАСТИ</a:t>
            </a:r>
            <a:endParaRPr lang="ru-RU" sz="2800" b="1" dirty="0" smtClean="0">
              <a:solidFill>
                <a:srgbClr val="0070C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07314" y="5386400"/>
            <a:ext cx="4854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x-none" sz="2800" b="1" smtClean="0">
                <a:solidFill>
                  <a:srgbClr val="0070C0"/>
                </a:solidFill>
              </a:rPr>
              <a:t>ВСЕРОССИЙСКИЙ</a:t>
            </a: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x-none" sz="2800" b="1" smtClean="0">
                <a:solidFill>
                  <a:srgbClr val="0070C0"/>
                </a:solidFill>
              </a:rPr>
              <a:t> ДЕНЬ ХОДЬБЫ</a:t>
            </a:r>
            <a:endParaRPr lang="ru-RU" sz="2800" b="1" dirty="0" smtClean="0">
              <a:solidFill>
                <a:srgbClr val="0070C0"/>
              </a:solidFill>
            </a:endParaRPr>
          </a:p>
        </p:txBody>
      </p:sp>
      <p:pic>
        <p:nvPicPr>
          <p:cNvPr id="10" name="Рисунок 9" descr="2019-10-06_olimp_6562.jpg"/>
          <p:cNvPicPr>
            <a:picLocks noChangeAspect="1"/>
          </p:cNvPicPr>
          <p:nvPr/>
        </p:nvPicPr>
        <p:blipFill>
          <a:blip r:embed="rId3" cstate="print"/>
          <a:srcRect l="30545" t="3640"/>
          <a:stretch>
            <a:fillRect/>
          </a:stretch>
        </p:blipFill>
        <p:spPr>
          <a:xfrm>
            <a:off x="2837631" y="4843265"/>
            <a:ext cx="2549648" cy="2357635"/>
          </a:xfrm>
          <a:prstGeom prst="flowChartConnector">
            <a:avLst/>
          </a:prstGeom>
        </p:spPr>
      </p:pic>
      <p:pic>
        <p:nvPicPr>
          <p:cNvPr id="11" name="Рисунок 10" descr="2019-10-06_olimp_6928 (1).jpg"/>
          <p:cNvPicPr>
            <a:picLocks noChangeAspect="1"/>
          </p:cNvPicPr>
          <p:nvPr/>
        </p:nvPicPr>
        <p:blipFill>
          <a:blip r:embed="rId4" cstate="print"/>
          <a:srcRect l="23564" r="22648" b="22699"/>
          <a:stretch>
            <a:fillRect/>
          </a:stretch>
        </p:blipFill>
        <p:spPr>
          <a:xfrm>
            <a:off x="5195085" y="4828399"/>
            <a:ext cx="2476841" cy="2372501"/>
          </a:xfrm>
          <a:prstGeom prst="flowChartConnector">
            <a:avLst/>
          </a:prstGeom>
        </p:spPr>
      </p:pic>
      <p:pic>
        <p:nvPicPr>
          <p:cNvPr id="12" name="Рисунок 11" descr="2019-10-06_olimp_7105.jpg"/>
          <p:cNvPicPr>
            <a:picLocks noChangeAspect="1"/>
          </p:cNvPicPr>
          <p:nvPr/>
        </p:nvPicPr>
        <p:blipFill>
          <a:blip r:embed="rId5" cstate="print"/>
          <a:srcRect l="3434" t="11423" r="5563" b="27923"/>
          <a:stretch>
            <a:fillRect/>
          </a:stretch>
        </p:blipFill>
        <p:spPr>
          <a:xfrm>
            <a:off x="7552539" y="4772008"/>
            <a:ext cx="2428892" cy="2428892"/>
          </a:xfrm>
          <a:prstGeom prst="flowChartConnector">
            <a:avLst/>
          </a:prstGeom>
        </p:spPr>
      </p:pic>
      <p:pic>
        <p:nvPicPr>
          <p:cNvPr id="13" name="Рисунок 12" descr="IMG_3422.JPG"/>
          <p:cNvPicPr>
            <a:picLocks noChangeAspect="1"/>
          </p:cNvPicPr>
          <p:nvPr/>
        </p:nvPicPr>
        <p:blipFill>
          <a:blip r:embed="rId6" cstate="print"/>
          <a:srcRect l="11006" t="18868" r="29245"/>
          <a:stretch>
            <a:fillRect/>
          </a:stretch>
        </p:blipFill>
        <p:spPr>
          <a:xfrm>
            <a:off x="4480705" y="2386004"/>
            <a:ext cx="2714644" cy="2457442"/>
          </a:xfrm>
          <a:prstGeom prst="flowChartConnector">
            <a:avLst/>
          </a:prstGeom>
        </p:spPr>
      </p:pic>
      <p:pic>
        <p:nvPicPr>
          <p:cNvPr id="14" name="Рисунок 13" descr="IMG_3459.JPG"/>
          <p:cNvPicPr>
            <a:picLocks noChangeAspect="1"/>
          </p:cNvPicPr>
          <p:nvPr/>
        </p:nvPicPr>
        <p:blipFill>
          <a:blip r:embed="rId7" cstate="print"/>
          <a:srcRect l="14151" r="11948"/>
          <a:stretch>
            <a:fillRect/>
          </a:stretch>
        </p:blipFill>
        <p:spPr>
          <a:xfrm>
            <a:off x="6838159" y="2386004"/>
            <a:ext cx="2714644" cy="2448935"/>
          </a:xfrm>
          <a:prstGeom prst="flowChartConnector">
            <a:avLst/>
          </a:prstGeom>
        </p:spPr>
      </p:pic>
      <p:pic>
        <p:nvPicPr>
          <p:cNvPr id="15" name="Рисунок 14" descr="IMG_3513.JPG"/>
          <p:cNvPicPr>
            <a:picLocks noChangeAspect="1"/>
          </p:cNvPicPr>
          <p:nvPr/>
        </p:nvPicPr>
        <p:blipFill>
          <a:blip r:embed="rId8" cstate="print"/>
          <a:srcRect l="14151" r="15094"/>
          <a:stretch>
            <a:fillRect/>
          </a:stretch>
        </p:blipFill>
        <p:spPr>
          <a:xfrm>
            <a:off x="9409927" y="2386004"/>
            <a:ext cx="2571768" cy="2423157"/>
          </a:xfrm>
          <a:prstGeom prst="flowChartConnector">
            <a:avLst/>
          </a:prstGeom>
        </p:spPr>
      </p:pic>
      <p:pic>
        <p:nvPicPr>
          <p:cNvPr id="16" name="Рисунок 15" descr="IMG_8369.JPG"/>
          <p:cNvPicPr>
            <a:picLocks noChangeAspect="1"/>
          </p:cNvPicPr>
          <p:nvPr/>
        </p:nvPicPr>
        <p:blipFill>
          <a:blip r:embed="rId9" cstate="print"/>
          <a:srcRect l="7876" r="18987"/>
          <a:stretch>
            <a:fillRect/>
          </a:stretch>
        </p:blipFill>
        <p:spPr>
          <a:xfrm>
            <a:off x="2337565" y="0"/>
            <a:ext cx="2571768" cy="2344248"/>
          </a:xfrm>
          <a:prstGeom prst="flowChartConnector">
            <a:avLst/>
          </a:prstGeom>
        </p:spPr>
      </p:pic>
      <p:pic>
        <p:nvPicPr>
          <p:cNvPr id="18" name="Рисунок 17" descr="IMG_8471.JPG"/>
          <p:cNvPicPr>
            <a:picLocks noChangeAspect="1"/>
          </p:cNvPicPr>
          <p:nvPr/>
        </p:nvPicPr>
        <p:blipFill>
          <a:blip r:embed="rId10" cstate="print"/>
          <a:srcRect l="15471" r="14205"/>
          <a:stretch>
            <a:fillRect/>
          </a:stretch>
        </p:blipFill>
        <p:spPr>
          <a:xfrm>
            <a:off x="4409267" y="0"/>
            <a:ext cx="2592257" cy="2457442"/>
          </a:xfrm>
          <a:prstGeom prst="flowChartConnector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739" y="2243128"/>
            <a:ext cx="600079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 О</a:t>
            </a:r>
            <a:r>
              <a:rPr lang="x-none" smtClean="0"/>
              <a:t>бластной турнир в рамках Всероссийских соревнований юных хоккеистов клуба «Золотая шайба» имени А.В. Тарасова;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О</a:t>
            </a:r>
            <a:r>
              <a:rPr lang="x-none" smtClean="0"/>
              <a:t>бластные физкультурно-массовые соревнования по конькобежному спорту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x-none" smtClean="0"/>
              <a:t>«Лед надежды нашей – 2019»;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В</a:t>
            </a:r>
            <a:r>
              <a:rPr lang="x-none" smtClean="0"/>
              <a:t>сероссийские соревнования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x-none" smtClean="0"/>
              <a:t>по бадминтону «Проба пера» среди обучающихся общеобразовательных организаций</a:t>
            </a:r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766721" y="2243128"/>
            <a:ext cx="5929354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/>
              <a:t>О</a:t>
            </a:r>
            <a:r>
              <a:rPr lang="x-none" sz="2400" smtClean="0"/>
              <a:t>бластной турнир юных футболистов «Кожаный мяч»</a:t>
            </a:r>
            <a:endParaRPr lang="ru-RU" sz="2400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x-none" smtClean="0"/>
              <a:t>Всероссийские массовые соревнования по спортивному ориентированию «Российский азимут»;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О</a:t>
            </a:r>
            <a:r>
              <a:rPr lang="x-none" smtClean="0"/>
              <a:t>бластная Спартакиада молодежи допризывного возраста;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О</a:t>
            </a:r>
            <a:r>
              <a:rPr lang="x-none" smtClean="0"/>
              <a:t>бластные спортивные соревнования обучающихся «Президентские состязания»;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x-none" smtClean="0"/>
              <a:t>Всероссийский день самбо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x-none" smtClean="0"/>
              <a:t>в Саратовской области</a:t>
            </a:r>
            <a:endParaRPr lang="ru-RU" dirty="0" smtClean="0"/>
          </a:p>
        </p:txBody>
      </p:sp>
      <p:pic>
        <p:nvPicPr>
          <p:cNvPr id="5" name="Рисунок 4" descr="IMG_4461.JPG"/>
          <p:cNvPicPr>
            <a:picLocks noChangeAspect="1"/>
          </p:cNvPicPr>
          <p:nvPr/>
        </p:nvPicPr>
        <p:blipFill>
          <a:blip r:embed="rId3" cstate="print"/>
          <a:srcRect b="14736"/>
          <a:stretch>
            <a:fillRect/>
          </a:stretch>
        </p:blipFill>
        <p:spPr>
          <a:xfrm>
            <a:off x="9318600" y="0"/>
            <a:ext cx="3643338" cy="2100252"/>
          </a:xfrm>
          <a:prstGeom prst="rect">
            <a:avLst/>
          </a:prstGeom>
        </p:spPr>
      </p:pic>
      <p:pic>
        <p:nvPicPr>
          <p:cNvPr id="7" name="Рисунок 6" descr="DSC_8380 турнир ахмерова самбо ма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7631" y="0"/>
            <a:ext cx="3108935" cy="2084405"/>
          </a:xfrm>
          <a:prstGeom prst="rect">
            <a:avLst/>
          </a:prstGeom>
        </p:spPr>
      </p:pic>
      <p:pic>
        <p:nvPicPr>
          <p:cNvPr id="6" name="Рисунок 5" descr="DSC_098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80903" y="0"/>
            <a:ext cx="3264028" cy="2078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95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0318"/>
            <a:ext cx="5043485" cy="3362323"/>
          </a:xfrm>
          <a:prstGeom prst="rect">
            <a:avLst/>
          </a:prstGeom>
        </p:spPr>
      </p:pic>
      <p:pic>
        <p:nvPicPr>
          <p:cNvPr id="11" name="Рисунок 10" descr="IMG_96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3449" y="2600318"/>
            <a:ext cx="5043485" cy="3362323"/>
          </a:xfrm>
          <a:prstGeom prst="rect">
            <a:avLst/>
          </a:prstGeom>
        </p:spPr>
      </p:pic>
      <p:pic>
        <p:nvPicPr>
          <p:cNvPr id="9" name="Рисунок 8" descr="IMG_9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18453" y="2100252"/>
            <a:ext cx="5043485" cy="3362323"/>
          </a:xfrm>
          <a:prstGeom prst="rect">
            <a:avLst/>
          </a:prstGeom>
        </p:spPr>
      </p:pic>
      <p:pic>
        <p:nvPicPr>
          <p:cNvPr id="10" name="Рисунок 9" descr="IMG_96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23185" y="0"/>
            <a:ext cx="3579006" cy="2671756"/>
          </a:xfrm>
          <a:prstGeom prst="rect">
            <a:avLst/>
          </a:prstGeom>
        </p:spPr>
      </p:pic>
      <p:pic>
        <p:nvPicPr>
          <p:cNvPr id="12" name="Рисунок 11" descr="IMG_98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80771" y="0"/>
            <a:ext cx="4000528" cy="2667019"/>
          </a:xfrm>
          <a:prstGeom prst="rect">
            <a:avLst/>
          </a:prstGeom>
        </p:spPr>
      </p:pic>
      <p:pic>
        <p:nvPicPr>
          <p:cNvPr id="14" name="Рисунок 13" descr="IMG_99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81299" y="-1"/>
            <a:ext cx="3980639" cy="2654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425" y="2100252"/>
            <a:ext cx="250033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</a:rPr>
              <a:t>55 000</a:t>
            </a:r>
          </a:p>
          <a:p>
            <a:pPr algn="ctr"/>
            <a:r>
              <a:rPr lang="ru-RU" sz="3600" b="1" dirty="0" smtClean="0"/>
              <a:t>участников</a:t>
            </a:r>
            <a:endParaRPr lang="ru-RU" sz="3600" b="1" dirty="0"/>
          </a:p>
        </p:txBody>
      </p:sp>
      <p:pic>
        <p:nvPicPr>
          <p:cNvPr id="8" name="Рисунок 7" descr="IMG_9585.jpg"/>
          <p:cNvPicPr>
            <a:picLocks noChangeAspect="1"/>
          </p:cNvPicPr>
          <p:nvPr/>
        </p:nvPicPr>
        <p:blipFill>
          <a:blip r:embed="rId8" cstate="print"/>
          <a:srcRect l="18414" r="12181"/>
          <a:stretch>
            <a:fillRect/>
          </a:stretch>
        </p:blipFill>
        <p:spPr>
          <a:xfrm>
            <a:off x="7552539" y="1957376"/>
            <a:ext cx="2428892" cy="2333040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</p:pic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1089"/>
            <a:ext cx="12961937" cy="72430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51945" y="5172086"/>
            <a:ext cx="9909993" cy="13080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0070C0"/>
                </a:solidFill>
              </a:rPr>
              <a:t>О</a:t>
            </a:r>
            <a:r>
              <a:rPr lang="x-none" sz="2800" b="1" smtClean="0">
                <a:solidFill>
                  <a:srgbClr val="0070C0"/>
                </a:solidFill>
              </a:rPr>
              <a:t>БЛАСТНОЙ ТУРНИР ПО ФУТБОЛУ СРЕДИ ДВОРОВЫХ КОМАНД НА КУБОК ГУБЕРНАТОРА САРАТОВСКОЙ ОБЛАСТИ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algn="r"/>
            <a:r>
              <a:rPr lang="x-none" i="1" smtClean="0"/>
              <a:t>Сам</a:t>
            </a:r>
            <a:r>
              <a:rPr lang="ru-RU" i="1" dirty="0" err="1" smtClean="0"/>
              <a:t>ое</a:t>
            </a:r>
            <a:r>
              <a:rPr lang="x-none" i="1" smtClean="0"/>
              <a:t> массов</a:t>
            </a:r>
            <a:r>
              <a:rPr lang="ru-RU" i="1" dirty="0" err="1" smtClean="0"/>
              <a:t>ое</a:t>
            </a:r>
            <a:r>
              <a:rPr lang="x-none" i="1" smtClean="0"/>
              <a:t> мероприятие </a:t>
            </a:r>
            <a:r>
              <a:rPr lang="ru-RU" i="1" dirty="0" smtClean="0"/>
              <a:t>на территории региона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929" y="4743458"/>
            <a:ext cx="54292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На  официальном сайте министерства молодежной политики и спорта области  </a:t>
            </a:r>
            <a:br>
              <a:rPr lang="ru-RU" sz="2000" dirty="0" smtClean="0"/>
            </a:br>
            <a:r>
              <a:rPr lang="ru-RU" sz="2000" dirty="0" smtClean="0"/>
              <a:t>в течение года  было размещено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b="1" dirty="0" smtClean="0">
                <a:solidFill>
                  <a:srgbClr val="0070C0"/>
                </a:solidFill>
              </a:rPr>
              <a:t> 2 572 релиза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2"/>
          <a:srcRect l="3717" t="10547" r="8392" b="19140"/>
          <a:stretch>
            <a:fillRect/>
          </a:stretch>
        </p:blipFill>
        <p:spPr bwMode="auto">
          <a:xfrm>
            <a:off x="1051681" y="1171558"/>
            <a:ext cx="5429288" cy="347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338093" y="4100516"/>
            <a:ext cx="6480175" cy="21082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Готовится запуск масштабного проекта 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на телеканале ГТРК – Саратов</a:t>
            </a:r>
          </a:p>
          <a:p>
            <a:pPr algn="ctr"/>
            <a:endParaRPr lang="ru-RU" dirty="0" smtClean="0"/>
          </a:p>
          <a:p>
            <a:pPr algn="ctr"/>
            <a:r>
              <a:rPr lang="ru-RU" sz="2000" dirty="0" smtClean="0"/>
              <a:t>Программа будет выходить по понедельникам на телеканалах </a:t>
            </a:r>
            <a:r>
              <a:rPr lang="ru-RU" sz="2000" b="1" dirty="0" smtClean="0">
                <a:solidFill>
                  <a:srgbClr val="0070C0"/>
                </a:solidFill>
              </a:rPr>
              <a:t>Россия 1</a:t>
            </a:r>
            <a:r>
              <a:rPr lang="ru-RU" sz="2000" dirty="0" smtClean="0"/>
              <a:t> и </a:t>
            </a:r>
            <a:r>
              <a:rPr lang="ru-RU" sz="2000" b="1" dirty="0" smtClean="0">
                <a:solidFill>
                  <a:srgbClr val="0070C0"/>
                </a:solidFill>
              </a:rPr>
              <a:t>Россия 24 </a:t>
            </a:r>
            <a:r>
              <a:rPr lang="ru-RU" sz="2000" dirty="0" smtClean="0"/>
              <a:t>в рамках  реализации федерального проекта «Спорт – норма жизни»</a:t>
            </a:r>
          </a:p>
        </p:txBody>
      </p:sp>
      <p:pic>
        <p:nvPicPr>
          <p:cNvPr id="58371" name="Picture 3" descr="https://sun9-10.userapi.com/c846323/v846323016/1d9635/kzXhenDU44c.jpg"/>
          <p:cNvPicPr>
            <a:picLocks noChangeAspect="1" noChangeArrowheads="1"/>
          </p:cNvPicPr>
          <p:nvPr/>
        </p:nvPicPr>
        <p:blipFill>
          <a:blip r:embed="rId3"/>
          <a:srcRect t="10256"/>
          <a:stretch>
            <a:fillRect/>
          </a:stretch>
        </p:blipFill>
        <p:spPr bwMode="auto">
          <a:xfrm>
            <a:off x="7338225" y="1028682"/>
            <a:ext cx="4643470" cy="3125413"/>
          </a:xfrm>
          <a:prstGeom prst="rect">
            <a:avLst/>
          </a:prstGeom>
          <a:noFill/>
        </p:spPr>
      </p:pic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886459" cy="720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9795" y="4743458"/>
            <a:ext cx="42862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19 </a:t>
            </a:r>
          </a:p>
          <a:p>
            <a:pPr algn="ctr"/>
            <a:r>
              <a:rPr lang="ru-RU" b="1" dirty="0" smtClean="0"/>
              <a:t>тематических мероприятий </a:t>
            </a:r>
            <a:br>
              <a:rPr lang="ru-RU" b="1" dirty="0" smtClean="0"/>
            </a:br>
            <a:r>
              <a:rPr lang="ru-RU" b="1" dirty="0" smtClean="0"/>
              <a:t>со СМИ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4491" y="171426"/>
            <a:ext cx="120730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Суммарное количество подписчиков  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превышает 4 000 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bus-side-view.png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80837" y="2957508"/>
            <a:ext cx="1785950" cy="1785950"/>
          </a:xfrm>
          <a:prstGeom prst="rect">
            <a:avLst/>
          </a:prstGeom>
        </p:spPr>
      </p:pic>
      <p:pic>
        <p:nvPicPr>
          <p:cNvPr id="6" name="Рисунок 5" descr="mic.png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3119" y="3028946"/>
            <a:ext cx="1509401" cy="15094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4814896"/>
            <a:ext cx="390920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18 </a:t>
            </a:r>
          </a:p>
          <a:p>
            <a:pPr algn="ctr"/>
            <a:r>
              <a:rPr lang="ru-RU" b="1" dirty="0" smtClean="0"/>
              <a:t>пресс-конференций (круглых столов/брифингов)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95085" y="4814896"/>
            <a:ext cx="235745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12</a:t>
            </a:r>
            <a:r>
              <a:rPr lang="ru-RU" sz="3600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b="1" dirty="0" smtClean="0"/>
              <a:t>пресс-выездов </a:t>
            </a:r>
            <a:endParaRPr lang="ru-RU" b="1" dirty="0"/>
          </a:p>
        </p:txBody>
      </p:sp>
      <p:pic>
        <p:nvPicPr>
          <p:cNvPr id="9" name="Рисунок 8" descr="destination.png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95679" y="2886070"/>
            <a:ext cx="1723715" cy="1723715"/>
          </a:xfrm>
          <a:prstGeom prst="rect">
            <a:avLst/>
          </a:prstGeom>
        </p:spPr>
      </p:pic>
      <p:pic>
        <p:nvPicPr>
          <p:cNvPr id="53252" name="Picture 4" descr="Картинки по запросу вконтакт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6391" y="1385872"/>
            <a:ext cx="2714644" cy="1357322"/>
          </a:xfrm>
          <a:prstGeom prst="rect">
            <a:avLst/>
          </a:prstGeom>
          <a:noFill/>
        </p:spPr>
      </p:pic>
      <p:pic>
        <p:nvPicPr>
          <p:cNvPr id="53254" name="Picture 6" descr="Картинки по запросу одноклассник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23911" y="1385872"/>
            <a:ext cx="1357322" cy="1349178"/>
          </a:xfrm>
          <a:prstGeom prst="rect">
            <a:avLst/>
          </a:prstGeom>
          <a:noFill/>
        </p:spPr>
      </p:pic>
      <p:pic>
        <p:nvPicPr>
          <p:cNvPr id="53256" name="Picture 8" descr="Картинки по запросу инстаграм"/>
          <p:cNvPicPr>
            <a:picLocks noChangeAspect="1" noChangeArrowheads="1"/>
          </p:cNvPicPr>
          <p:nvPr/>
        </p:nvPicPr>
        <p:blipFill>
          <a:blip r:embed="rId8"/>
          <a:srcRect t="9000" b="41500"/>
          <a:stretch>
            <a:fillRect/>
          </a:stretch>
        </p:blipFill>
        <p:spPr bwMode="auto">
          <a:xfrm>
            <a:off x="2909070" y="1328865"/>
            <a:ext cx="1643074" cy="1442069"/>
          </a:xfrm>
          <a:prstGeom prst="rect">
            <a:avLst/>
          </a:prstGeom>
          <a:noFill/>
        </p:spPr>
      </p:pic>
      <p:pic>
        <p:nvPicPr>
          <p:cNvPr id="53258" name="Picture 10" descr="Картинки по запросу фейсбук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38423" y="1385872"/>
            <a:ext cx="2357454" cy="13260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Презентация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6058"/>
          <a:stretch>
            <a:fillRect/>
          </a:stretch>
        </p:blipFill>
        <p:spPr>
          <a:xfrm>
            <a:off x="37740" y="1528748"/>
            <a:ext cx="12924198" cy="1006882"/>
          </a:xfrm>
          <a:prstGeom prst="rect">
            <a:avLst/>
          </a:prstGeom>
        </p:spPr>
      </p:pic>
      <p:pic>
        <p:nvPicPr>
          <p:cNvPr id="18" name="Рисунок 17" descr="Презентация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6058"/>
          <a:stretch>
            <a:fillRect/>
          </a:stretch>
        </p:blipFill>
        <p:spPr>
          <a:xfrm>
            <a:off x="37740" y="2457442"/>
            <a:ext cx="12924198" cy="1006882"/>
          </a:xfrm>
          <a:prstGeom prst="rect">
            <a:avLst/>
          </a:prstGeom>
        </p:spPr>
      </p:pic>
      <p:pic>
        <p:nvPicPr>
          <p:cNvPr id="17" name="Рисунок 16" descr="Презентация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6058"/>
          <a:stretch>
            <a:fillRect/>
          </a:stretch>
        </p:blipFill>
        <p:spPr>
          <a:xfrm>
            <a:off x="37740" y="3386136"/>
            <a:ext cx="12924198" cy="1006882"/>
          </a:xfrm>
          <a:prstGeom prst="rect">
            <a:avLst/>
          </a:prstGeom>
        </p:spPr>
      </p:pic>
      <p:pic>
        <p:nvPicPr>
          <p:cNvPr id="16" name="Рисунок 15" descr="Презентация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6058"/>
          <a:stretch>
            <a:fillRect/>
          </a:stretch>
        </p:blipFill>
        <p:spPr>
          <a:xfrm>
            <a:off x="37740" y="4314830"/>
            <a:ext cx="12924198" cy="1006882"/>
          </a:xfrm>
          <a:prstGeom prst="rect">
            <a:avLst/>
          </a:prstGeom>
        </p:spPr>
      </p:pic>
      <p:pic>
        <p:nvPicPr>
          <p:cNvPr id="15" name="Рисунок 14" descr="Презентация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6058"/>
          <a:stretch>
            <a:fillRect/>
          </a:stretch>
        </p:blipFill>
        <p:spPr>
          <a:xfrm>
            <a:off x="37740" y="5314962"/>
            <a:ext cx="12924198" cy="1006882"/>
          </a:xfrm>
          <a:prstGeom prst="rect">
            <a:avLst/>
          </a:prstGeom>
        </p:spPr>
      </p:pic>
      <p:pic>
        <p:nvPicPr>
          <p:cNvPr id="1026" name="Picture 2" descr="https://sun9-38.userapi.com/c858024/v858024019/3ccf3/FF_m8QInjo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7260" y="-19397"/>
            <a:ext cx="10834678" cy="7220297"/>
          </a:xfrm>
          <a:prstGeom prst="rect">
            <a:avLst/>
          </a:prstGeom>
          <a:noFill/>
        </p:spPr>
      </p:pic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40" y="0"/>
            <a:ext cx="12924198" cy="7221988"/>
          </a:xfrm>
          <a:prstGeom prst="rect">
            <a:avLst/>
          </a:prstGeom>
        </p:spPr>
      </p:pic>
      <p:pic>
        <p:nvPicPr>
          <p:cNvPr id="1032" name="Picture 8" descr="https://sun9-5.userapi.com/c858024/v858024019/3ccea/bpntw9yTQ5g.jp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l="17415" r="12272"/>
          <a:stretch>
            <a:fillRect/>
          </a:stretch>
        </p:blipFill>
        <p:spPr bwMode="auto">
          <a:xfrm>
            <a:off x="2123251" y="0"/>
            <a:ext cx="2357454" cy="2234327"/>
          </a:xfrm>
          <a:prstGeom prst="flowChartConnector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28" name="Picture 4" descr="https://sun9-28.userapi.com/c858024/v858024019/3cd0e/JXSKRpb0kX0.jpg"/>
          <p:cNvPicPr>
            <a:picLocks noChangeAspect="1" noChangeArrowheads="1"/>
          </p:cNvPicPr>
          <p:nvPr/>
        </p:nvPicPr>
        <p:blipFill>
          <a:blip r:embed="rId5" cstate="print"/>
          <a:srcRect l="25781" t="4396" r="8007"/>
          <a:stretch>
            <a:fillRect/>
          </a:stretch>
        </p:blipFill>
        <p:spPr bwMode="auto">
          <a:xfrm>
            <a:off x="1337433" y="1671624"/>
            <a:ext cx="2357454" cy="2268425"/>
          </a:xfrm>
          <a:prstGeom prst="flowChartConnector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30" name="Picture 6" descr="https://sun9-27.userapi.com/c858024/v858024019/3ccfc/nagyaG1_OL4.jpg"/>
          <p:cNvPicPr>
            <a:picLocks noChangeAspect="1" noChangeArrowheads="1"/>
          </p:cNvPicPr>
          <p:nvPr/>
        </p:nvPicPr>
        <p:blipFill>
          <a:blip r:embed="rId6"/>
          <a:srcRect l="16054" r="16458"/>
          <a:stretch>
            <a:fillRect/>
          </a:stretch>
        </p:blipFill>
        <p:spPr bwMode="auto">
          <a:xfrm>
            <a:off x="0" y="3100384"/>
            <a:ext cx="2337565" cy="2308214"/>
          </a:xfrm>
          <a:prstGeom prst="flowChartConnector">
            <a:avLst/>
          </a:prstGeom>
          <a:noFill/>
          <a:ln w="381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cug9tzaIU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806"/>
            <a:ext cx="4073557" cy="2714644"/>
          </a:xfrm>
          <a:prstGeom prst="rect">
            <a:avLst/>
          </a:prstGeom>
        </p:spPr>
      </p:pic>
      <p:pic>
        <p:nvPicPr>
          <p:cNvPr id="2" name="Рисунок 1" descr="Презентация 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40" y="-21088"/>
            <a:ext cx="12924198" cy="7221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739" y="3600450"/>
            <a:ext cx="6143668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 smtClean="0"/>
          </a:p>
          <a:p>
            <a:r>
              <a:rPr lang="ru-RU" sz="2800" b="1" dirty="0" smtClean="0"/>
              <a:t>СООРУЖЕНИЯ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dirty="0" smtClean="0"/>
              <a:t>спортивный зал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dirty="0" smtClean="0"/>
              <a:t>установлен комплекс спортивных площадок: футбольное поле с искусственным покрытием, беговые дорожки, легкоатлетический сектор, игровые площадки для занятий теннисом, баскетболом, пляжным волейболом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8159" y="3957640"/>
            <a:ext cx="58578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Общая стоимость объекта 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</a:rPr>
              <a:t>120 000 000 рублей</a:t>
            </a:r>
            <a:endParaRPr lang="ru-RU" sz="3600" b="1" i="1" dirty="0" smtClean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4624" y="171426"/>
            <a:ext cx="11267314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  СТАДИОН «ЮНОСТЬ» В ЕРШОВЕ</a:t>
            </a:r>
            <a:endParaRPr lang="ru-RU" sz="4000" b="1" dirty="0"/>
          </a:p>
        </p:txBody>
      </p:sp>
      <p:pic>
        <p:nvPicPr>
          <p:cNvPr id="10" name="Рисунок 9" descr="317eZ8Oc4eQ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9861" y="885806"/>
            <a:ext cx="4073558" cy="2714644"/>
          </a:xfrm>
          <a:prstGeom prst="rect">
            <a:avLst/>
          </a:prstGeom>
        </p:spPr>
      </p:pic>
      <p:pic>
        <p:nvPicPr>
          <p:cNvPr id="11" name="Рисунок 10" descr="r6GsSfDhHFw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9267" y="885806"/>
            <a:ext cx="4109403" cy="2738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961938" cy="72177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961938" cy="72009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572"/>
          <a:stretch>
            <a:fillRect/>
          </a:stretch>
        </p:blipFill>
        <p:spPr>
          <a:xfrm>
            <a:off x="37740" y="-21089"/>
            <a:ext cx="12924198" cy="17641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7368" y="1885938"/>
            <a:ext cx="1212457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600" dirty="0" smtClean="0"/>
              <a:t> завершение строительства Дворца водных видов спорта в Саратове;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 строительство </a:t>
            </a:r>
            <a:r>
              <a:rPr lang="ru-RU" sz="2600" dirty="0" err="1" smtClean="0"/>
              <a:t>ФОКа</a:t>
            </a:r>
            <a:r>
              <a:rPr lang="ru-RU" sz="2600" dirty="0" smtClean="0"/>
              <a:t> для бадминтона в Саратове;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строительство универсальной спортивной площадки в Энгельсе;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 строительство бассейнов в </a:t>
            </a:r>
            <a:r>
              <a:rPr lang="ru-RU" sz="2600" dirty="0" err="1" smtClean="0"/>
              <a:t>Самойловском</a:t>
            </a:r>
            <a:r>
              <a:rPr lang="ru-RU" sz="2600" dirty="0" smtClean="0"/>
              <a:t>  и </a:t>
            </a:r>
            <a:r>
              <a:rPr lang="ru-RU" sz="2600" dirty="0" err="1" smtClean="0"/>
              <a:t>Перелюбском</a:t>
            </a:r>
            <a:r>
              <a:rPr lang="ru-RU" sz="2600" i="1" dirty="0" smtClean="0"/>
              <a:t> </a:t>
            </a:r>
            <a:r>
              <a:rPr lang="ru-RU" sz="2600" dirty="0" smtClean="0"/>
              <a:t>районах;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 строительство </a:t>
            </a:r>
            <a:r>
              <a:rPr lang="ru-RU" sz="2600" dirty="0" err="1" smtClean="0"/>
              <a:t>ФОКа</a:t>
            </a:r>
            <a:r>
              <a:rPr lang="ru-RU" sz="2600" dirty="0" smtClean="0"/>
              <a:t> открытого типа в Духовницком районе; 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 продолжится установка площадок для выполнения нормативов ГТО;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 закупка спортивного оборудования для ГБУ Саратовской области </a:t>
            </a:r>
            <a:br>
              <a:rPr lang="ru-RU" sz="2600" dirty="0" smtClean="0"/>
            </a:br>
            <a:r>
              <a:rPr lang="ru-RU" sz="2600" dirty="0" smtClean="0"/>
              <a:t>«Спортивная школа олимпийского резерва «Надежда Губернии»;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/>
              <a:t> оборудование </a:t>
            </a:r>
            <a:r>
              <a:rPr lang="ru-RU" sz="2600" dirty="0" smtClean="0"/>
              <a:t>искусственного покрытия </a:t>
            </a:r>
            <a:r>
              <a:rPr lang="ru-RU" sz="2600" dirty="0" smtClean="0"/>
              <a:t/>
            </a:r>
            <a:br>
              <a:rPr lang="ru-RU" sz="2600" dirty="0" smtClean="0"/>
            </a:br>
            <a:r>
              <a:rPr lang="ru-RU" sz="2600" dirty="0" smtClean="0"/>
              <a:t>футбольного поля стадиона «Локомотив»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37499" y="171426"/>
            <a:ext cx="111244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В 2020 году на территории Саратовской области 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продолжится строительство крупных 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3200" b="1" dirty="0" smtClean="0">
                <a:solidFill>
                  <a:srgbClr val="0070C0"/>
                </a:solidFill>
              </a:rPr>
              <a:t>спортивных объектов:</a:t>
            </a:r>
          </a:p>
        </p:txBody>
      </p:sp>
      <p:pic>
        <p:nvPicPr>
          <p:cNvPr id="7" name="Рисунок 6" descr="Презентация 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1905" b="5357"/>
          <a:stretch>
            <a:fillRect/>
          </a:stretch>
        </p:blipFill>
        <p:spPr>
          <a:xfrm>
            <a:off x="75479" y="4843446"/>
            <a:ext cx="12886459" cy="2357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Презентация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171822"/>
            <a:ext cx="76239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 поручению Президента России </a:t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0070C0"/>
                </a:solidFill>
              </a:rPr>
              <a:t>Владимира Путина</a:t>
            </a:r>
            <a:r>
              <a:rPr lang="ru-RU" sz="2400" dirty="0" smtClean="0"/>
              <a:t> разрабатывается </a:t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0070C0"/>
                </a:solidFill>
              </a:rPr>
              <a:t>Стратегия развития физической культуры и спорта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 до 2030 года</a:t>
            </a:r>
            <a:r>
              <a:rPr lang="ru-RU" sz="2400" dirty="0" smtClean="0"/>
              <a:t>, которая является основным документом стратегического планирования, определяющим систему ценностей и ориентиров государственной </a:t>
            </a:r>
            <a:br>
              <a:rPr lang="ru-RU" sz="2400" dirty="0" smtClean="0"/>
            </a:br>
            <a:r>
              <a:rPr lang="ru-RU" sz="2400" dirty="0" smtClean="0"/>
              <a:t>политики в отрасли спорта</a:t>
            </a:r>
          </a:p>
        </p:txBody>
      </p:sp>
      <p:pic>
        <p:nvPicPr>
          <p:cNvPr id="8" name="Picture 2" descr="Картинки по запросу владимир путин"/>
          <p:cNvPicPr>
            <a:picLocks noChangeAspect="1" noChangeArrowheads="1"/>
          </p:cNvPicPr>
          <p:nvPr/>
        </p:nvPicPr>
        <p:blipFill>
          <a:blip r:embed="rId3"/>
          <a:srcRect l="26087" r="16304"/>
          <a:stretch>
            <a:fillRect/>
          </a:stretch>
        </p:blipFill>
        <p:spPr bwMode="auto">
          <a:xfrm>
            <a:off x="7909729" y="1242996"/>
            <a:ext cx="4830383" cy="4714908"/>
          </a:xfrm>
          <a:prstGeom prst="flowChartConnector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37499" y="528616"/>
            <a:ext cx="6357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</a:rPr>
              <a:t>ЗАДАЧИ 2020 ГОД: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739" y="1671624"/>
            <a:ext cx="878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/>
              <a:t>обеспечить увеличение доли населения, систематически занимающегося физической культурой  и спортом, в общей численности населения области до </a:t>
            </a:r>
            <a:r>
              <a:rPr lang="ru-RU" sz="2400" b="1" dirty="0" smtClean="0">
                <a:solidFill>
                  <a:srgbClr val="0070C0"/>
                </a:solidFill>
              </a:rPr>
              <a:t>41,3%</a:t>
            </a: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езентация 0 (заставка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7301" y="4814896"/>
            <a:ext cx="8501122" cy="928694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bg1"/>
                </a:solidFill>
              </a:rPr>
              <a:t>Министр молодежной политики и спорта Саратовской области</a:t>
            </a:r>
          </a:p>
          <a:p>
            <a:pPr algn="l"/>
            <a:r>
              <a:rPr lang="ru-RU" sz="2400" b="1" dirty="0" smtClean="0">
                <a:solidFill>
                  <a:schemeClr val="bg1"/>
                </a:solidFill>
              </a:rPr>
              <a:t>Абросимов Александр Владимирович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71690"/>
            <a:ext cx="129619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«О ходе реализации федерального проекта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«Спорт – норма жизни» национального </a:t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проекта «Демография» на территории Саратовской области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В Романовском районе начал работать новый плавательный бассейн "/>
          <p:cNvPicPr>
            <a:picLocks noChangeAspect="1" noChangeArrowheads="1"/>
          </p:cNvPicPr>
          <p:nvPr/>
        </p:nvPicPr>
        <p:blipFill>
          <a:blip r:embed="rId2" cstate="print"/>
          <a:srcRect l="10745"/>
          <a:stretch>
            <a:fillRect/>
          </a:stretch>
        </p:blipFill>
        <p:spPr bwMode="auto">
          <a:xfrm>
            <a:off x="0" y="1671624"/>
            <a:ext cx="4307177" cy="3214710"/>
          </a:xfrm>
          <a:prstGeom prst="rect">
            <a:avLst/>
          </a:prstGeom>
          <a:noFill/>
        </p:spPr>
      </p:pic>
      <p:pic>
        <p:nvPicPr>
          <p:cNvPr id="2" name="Рисунок 1" descr="Презентация 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42178"/>
            <a:ext cx="12961937" cy="7243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424" y="5172086"/>
            <a:ext cx="89297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 рамках федерального проекта выделено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94,1 млн руб.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, из них: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49,1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млн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руб. </a:t>
            </a:r>
            <a:r>
              <a:rPr lang="ru-RU" dirty="0" smtClean="0"/>
              <a:t>- областной бюджет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45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</a:rPr>
              <a:t>млн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руб. </a:t>
            </a:r>
            <a:r>
              <a:rPr lang="ru-RU" dirty="0" smtClean="0"/>
              <a:t>- федеральный бюджет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71492"/>
            <a:ext cx="12961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  БАССЕЙН В Р.П. РОМАНОВКА</a:t>
            </a:r>
            <a:endParaRPr lang="ru-RU" sz="4400" b="1" dirty="0"/>
          </a:p>
        </p:txBody>
      </p:sp>
      <p:pic>
        <p:nvPicPr>
          <p:cNvPr id="6" name="Picture 4" descr="https://saratov.gov.ru/upload/iblock/cf9/248206510_402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6391" y="1671624"/>
            <a:ext cx="4825726" cy="3214710"/>
          </a:xfrm>
          <a:prstGeom prst="rect">
            <a:avLst/>
          </a:prstGeom>
          <a:noFill/>
        </p:spPr>
      </p:pic>
      <p:pic>
        <p:nvPicPr>
          <p:cNvPr id="7" name="Picture 6" descr="https://saratov.gov.ru/upload/iblock/c74/264337972_185577.jpg"/>
          <p:cNvPicPr>
            <a:picLocks noChangeAspect="1" noChangeArrowheads="1"/>
          </p:cNvPicPr>
          <p:nvPr/>
        </p:nvPicPr>
        <p:blipFill>
          <a:blip r:embed="rId5" cstate="print"/>
          <a:srcRect r="15218"/>
          <a:stretch>
            <a:fillRect/>
          </a:stretch>
        </p:blipFill>
        <p:spPr bwMode="auto">
          <a:xfrm>
            <a:off x="8889972" y="1671624"/>
            <a:ext cx="4071966" cy="3199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Дворе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3119" y="1242996"/>
            <a:ext cx="5280868" cy="3036684"/>
          </a:xfrm>
          <a:prstGeom prst="rect">
            <a:avLst/>
          </a:prstGeom>
        </p:spPr>
      </p:pic>
      <p:pic>
        <p:nvPicPr>
          <p:cNvPr id="2" name="Рисунок 1" descr="Презентация4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42864"/>
            <a:ext cx="12961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  ДВОРЕЦ ВОДНЫХ ВИДОВ СПОРТА</a:t>
            </a:r>
            <a:endParaRPr lang="ru-RU" sz="4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6100780"/>
            <a:ext cx="12961938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243392"/>
            <a:ext cx="12961938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Дворец объединит </a:t>
            </a:r>
            <a:r>
              <a:rPr lang="ru-RU" sz="2400" b="1" dirty="0"/>
              <a:t>на одной площадке сразу три бассейна, различающихся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по </a:t>
            </a:r>
            <a:r>
              <a:rPr lang="ru-RU" sz="2400" b="1" dirty="0"/>
              <a:t>своему </a:t>
            </a:r>
            <a:r>
              <a:rPr lang="ru-RU" sz="2400" b="1" dirty="0" smtClean="0"/>
              <a:t>функционалу</a:t>
            </a:r>
          </a:p>
          <a:p>
            <a:pPr algn="ctr"/>
            <a:endParaRPr lang="ru-RU" sz="2000" b="1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Первый бассейн в </a:t>
            </a:r>
            <a:r>
              <a:rPr lang="ru-RU" dirty="0"/>
              <a:t>50 </a:t>
            </a:r>
            <a:r>
              <a:rPr lang="ru-RU" dirty="0" smtClean="0"/>
              <a:t>метров - предназначен </a:t>
            </a:r>
            <a:r>
              <a:rPr lang="ru-RU" dirty="0"/>
              <a:t>для спортивного </a:t>
            </a:r>
            <a:r>
              <a:rPr lang="ru-RU" dirty="0" smtClean="0"/>
              <a:t>плаванья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Второй </a:t>
            </a:r>
            <a:r>
              <a:rPr lang="ru-RU" dirty="0"/>
              <a:t>бассейн - </a:t>
            </a:r>
            <a:r>
              <a:rPr lang="ru-RU" dirty="0" smtClean="0"/>
              <a:t>отдельный </a:t>
            </a:r>
            <a:r>
              <a:rPr lang="ru-RU" dirty="0"/>
              <a:t>прыжковый комплекс, отвечающий всем необходимым стандартам 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На </a:t>
            </a:r>
            <a:r>
              <a:rPr lang="ru-RU" dirty="0"/>
              <a:t>первом этаже будет работать малая ванна для обучения детей </a:t>
            </a:r>
            <a:r>
              <a:rPr lang="ru-RU" dirty="0" smtClean="0"/>
              <a:t>плаванью</a:t>
            </a:r>
            <a:endParaRPr lang="ru-RU" dirty="0"/>
          </a:p>
        </p:txBody>
      </p:sp>
      <p:pic>
        <p:nvPicPr>
          <p:cNvPr id="8" name="Рисунок 7" descr="1580197800_527044272_720-48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407" y="1242996"/>
            <a:ext cx="53578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4425" y="6172218"/>
            <a:ext cx="5786446" cy="95410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Технический процент готовности </a:t>
            </a:r>
            <a:br>
              <a:rPr lang="ru-RU" sz="2800" dirty="0" smtClean="0"/>
            </a:br>
            <a:r>
              <a:rPr lang="ru-RU" sz="2800" dirty="0" smtClean="0"/>
              <a:t>составляет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38%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1747" y="171426"/>
            <a:ext cx="6500826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  ДВОРЕЦ </a:t>
            </a:r>
            <a:br>
              <a:rPr lang="ru-RU" sz="3600" b="1" dirty="0" smtClean="0"/>
            </a:br>
            <a:r>
              <a:rPr lang="ru-RU" sz="3600" b="1" dirty="0" smtClean="0"/>
              <a:t>ВОДНЫХ ВИДОВ СПОРТА</a:t>
            </a:r>
            <a:endParaRPr lang="ru-RU" sz="3600" b="1" dirty="0"/>
          </a:p>
        </p:txBody>
      </p:sp>
      <p:pic>
        <p:nvPicPr>
          <p:cNvPr id="7" name="Picture 3" descr="C:\Users\MS_GaginaNV\Downloads\20190826_ДДВС (3)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016887" y="3505200"/>
            <a:ext cx="4429153" cy="2952770"/>
          </a:xfrm>
          <a:prstGeom prst="rect">
            <a:avLst/>
          </a:prstGeom>
          <a:noFill/>
        </p:spPr>
      </p:pic>
      <p:pic>
        <p:nvPicPr>
          <p:cNvPr id="2" name="Рисунок 1" descr="Презентация 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739" y="1814500"/>
            <a:ext cx="57150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Сметная стоимость  строительства Дворца</a:t>
            </a:r>
            <a:br>
              <a:rPr lang="ru-RU" sz="2400" dirty="0" smtClean="0"/>
            </a:br>
            <a:r>
              <a:rPr lang="ru-RU" sz="2800" b="1" dirty="0" smtClean="0">
                <a:solidFill>
                  <a:srgbClr val="0070C0"/>
                </a:solidFill>
              </a:rPr>
              <a:t>1 019,3</a:t>
            </a:r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млн</a:t>
            </a:r>
            <a:r>
              <a:rPr lang="ru-RU" sz="2800" b="1" i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рублей</a:t>
            </a:r>
            <a:endParaRPr lang="ru-RU" sz="11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301" y="2886070"/>
            <a:ext cx="7286676" cy="3046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Ведутся работы: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 бетонирование 3-х чаш бассейнов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будет выполнена кладка внутренних </a:t>
            </a:r>
            <a:br>
              <a:rPr lang="ru-RU" sz="2400" dirty="0" smtClean="0"/>
            </a:br>
            <a:r>
              <a:rPr lang="ru-RU" sz="2400" dirty="0" smtClean="0"/>
              <a:t>стен 1-го и 2-го этажей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монолитно-бетонные работы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устройство </a:t>
            </a:r>
            <a:r>
              <a:rPr lang="ru-RU" sz="2400" dirty="0" err="1" smtClean="0"/>
              <a:t>армокаркасов</a:t>
            </a:r>
            <a:endParaRPr lang="ru-RU" sz="2400" dirty="0" smtClean="0"/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работы по монтажу перекрытий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устройство металлоконструкций</a:t>
            </a:r>
          </a:p>
        </p:txBody>
      </p:sp>
      <p:pic>
        <p:nvPicPr>
          <p:cNvPr id="8" name="Рисунок 7" descr="двв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52605" y="457178"/>
            <a:ext cx="4393437" cy="2928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Презентация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42864"/>
            <a:ext cx="12961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  ОБНОВЛЕНИЕ </a:t>
            </a:r>
            <a:br>
              <a:rPr lang="ru-RU" sz="3200" b="1" dirty="0" smtClean="0"/>
            </a:br>
            <a:r>
              <a:rPr lang="ru-RU" sz="3200" b="1" dirty="0" smtClean="0"/>
              <a:t>МАТЕРИАЛЬНО-ТЕХНИЧЕСКОЙ БАЗЫ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57310"/>
            <a:ext cx="12961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Из федерального бюджета </a:t>
            </a:r>
            <a:br>
              <a:rPr lang="ru-RU" sz="2800" b="1" dirty="0" smtClean="0"/>
            </a:br>
            <a:r>
              <a:rPr lang="ru-RU" sz="2800" b="1" dirty="0" smtClean="0"/>
              <a:t>выделено более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60 </a:t>
            </a:r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</a:rPr>
              <a:t>млн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рублей</a:t>
            </a:r>
            <a:r>
              <a:rPr lang="ru-RU" sz="2800" b="1" dirty="0" smtClean="0"/>
              <a:t> </a:t>
            </a:r>
          </a:p>
        </p:txBody>
      </p:sp>
      <p:pic>
        <p:nvPicPr>
          <p:cNvPr id="1027" name="Picture 3" descr="C:\Users\MS_GaginaNV\Downloads\kayak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80639" y="3386136"/>
            <a:ext cx="1643074" cy="1643074"/>
          </a:xfrm>
          <a:prstGeom prst="rect">
            <a:avLst/>
          </a:prstGeom>
          <a:noFill/>
        </p:spPr>
      </p:pic>
      <p:pic>
        <p:nvPicPr>
          <p:cNvPr id="1028" name="Picture 4" descr="C:\Users\MS_GaginaNV\Downloads\badminton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123911" y="3314698"/>
            <a:ext cx="1580840" cy="1580840"/>
          </a:xfrm>
          <a:prstGeom prst="rect">
            <a:avLst/>
          </a:prstGeom>
          <a:noFill/>
        </p:spPr>
      </p:pic>
      <p:pic>
        <p:nvPicPr>
          <p:cNvPr id="1029" name="Picture 5" descr="C:\Users\MS_GaginaNV\Downloads\canoe.png"/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5929" y="3314698"/>
            <a:ext cx="1643074" cy="1643074"/>
          </a:xfrm>
          <a:prstGeom prst="rect">
            <a:avLst/>
          </a:prstGeom>
          <a:noFill/>
        </p:spPr>
      </p:pic>
      <p:pic>
        <p:nvPicPr>
          <p:cNvPr id="1030" name="Picture 6" descr="C:\Users\MS_GaginaNV\Downloads\fencing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338621" y="3243260"/>
            <a:ext cx="1652277" cy="165227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2600318"/>
            <a:ext cx="12961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В прошлом году по </a:t>
            </a:r>
            <a:r>
              <a:rPr lang="ru-RU" sz="2400" b="1" dirty="0" smtClean="0"/>
              <a:t>9 </a:t>
            </a:r>
            <a:r>
              <a:rPr lang="ru-RU" sz="2400" dirty="0" err="1" smtClean="0"/>
              <a:t>млн</a:t>
            </a:r>
            <a:r>
              <a:rPr lang="ru-RU" sz="2400" dirty="0" smtClean="0"/>
              <a:t> рублей получили четыре </a:t>
            </a:r>
            <a:r>
              <a:rPr lang="ru-RU" sz="2400" dirty="0" err="1" smtClean="0"/>
              <a:t>спортшколы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5100648"/>
            <a:ext cx="33376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/>
              <a:t>СШОР </a:t>
            </a:r>
            <a:br>
              <a:rPr lang="ru-RU" sz="2000" b="1" dirty="0" smtClean="0"/>
            </a:br>
            <a:r>
              <a:rPr lang="ru-RU" sz="2000" b="1" dirty="0" smtClean="0"/>
              <a:t>по гребле на байдарках </a:t>
            </a:r>
            <a:br>
              <a:rPr lang="ru-RU" sz="2000" b="1" dirty="0" smtClean="0"/>
            </a:br>
            <a:r>
              <a:rPr lang="ru-RU" sz="2000" b="1" dirty="0" smtClean="0"/>
              <a:t>и каноэ</a:t>
            </a:r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51945" y="5100648"/>
            <a:ext cx="3286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/>
              <a:t>СШОР </a:t>
            </a:r>
            <a:br>
              <a:rPr lang="ru-RU" sz="2000" b="1" dirty="0" smtClean="0"/>
            </a:br>
            <a:r>
              <a:rPr lang="ru-RU" sz="2000" b="1" dirty="0" smtClean="0"/>
              <a:t>по гребному спорту</a:t>
            </a:r>
            <a:endParaRPr lang="ru-RU" sz="20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23779" y="5100648"/>
            <a:ext cx="29591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/>
              <a:t>СШОР </a:t>
            </a:r>
          </a:p>
          <a:p>
            <a:pPr lvl="0" algn="ctr"/>
            <a:r>
              <a:rPr lang="ru-RU" sz="2000" b="1" dirty="0" smtClean="0"/>
              <a:t>«Олимпийские ракетки»</a:t>
            </a:r>
            <a:endParaRPr lang="ru-RU" sz="20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766985" y="5100648"/>
            <a:ext cx="41949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/>
              <a:t>СШОР</a:t>
            </a:r>
          </a:p>
          <a:p>
            <a:pPr lvl="0" algn="ctr"/>
            <a:r>
              <a:rPr lang="ru-RU" sz="2000" b="1" dirty="0" smtClean="0"/>
              <a:t>по фехтованию</a:t>
            </a:r>
          </a:p>
          <a:p>
            <a:pPr lvl="0" algn="ctr"/>
            <a:r>
              <a:rPr lang="ru-RU" sz="2000" b="1" dirty="0" smtClean="0"/>
              <a:t>Имени Г.И. Шварца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Презентация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39" y="0"/>
            <a:ext cx="12886459" cy="72009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5929" y="4171954"/>
            <a:ext cx="76438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Arial Narrow" pitchFamily="34" charset="0"/>
              </a:rPr>
              <a:t>СШОР ПО ФЕХТОВАНИЮ </a:t>
            </a:r>
            <a:br>
              <a:rPr lang="ru-RU" sz="2800" b="1" dirty="0" smtClean="0">
                <a:solidFill>
                  <a:srgbClr val="0070C0"/>
                </a:solidFill>
                <a:latin typeface="Arial Narrow" pitchFamily="34" charset="0"/>
              </a:rPr>
            </a:br>
            <a:r>
              <a:rPr lang="ru-RU" sz="2800" b="1" dirty="0" smtClean="0">
                <a:solidFill>
                  <a:srgbClr val="0070C0"/>
                </a:solidFill>
                <a:latin typeface="Arial Narrow" pitchFamily="34" charset="0"/>
              </a:rPr>
              <a:t>ИМЕНИ Г.И. ШВАРЦА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Arial Narrow" pitchFamily="34" charset="0"/>
              </a:rPr>
              <a:t>сертифицированные дорожки</a:t>
            </a:r>
            <a:br>
              <a:rPr lang="ru-RU" sz="2400" dirty="0" smtClean="0">
                <a:latin typeface="Arial Narrow" pitchFamily="34" charset="0"/>
              </a:rPr>
            </a:br>
            <a:r>
              <a:rPr lang="ru-RU" sz="2400" dirty="0" smtClean="0">
                <a:latin typeface="Arial Narrow" pitchFamily="34" charset="0"/>
              </a:rPr>
              <a:t>и сопутствующее оборудование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>
                <a:latin typeface="Arial Narrow" pitchFamily="34" charset="0"/>
              </a:rPr>
              <a:t>спортивный инвентарь</a:t>
            </a:r>
            <a:endParaRPr lang="ru-RU" sz="2400" dirty="0"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42864"/>
            <a:ext cx="12961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latin typeface="Arial Narrow" pitchFamily="34" charset="0"/>
              </a:rPr>
              <a:t>  ОБНОВЛЕНИЕ </a:t>
            </a:r>
            <a:br>
              <a:rPr lang="ru-RU" sz="3200" b="1" dirty="0" smtClean="0">
                <a:latin typeface="Arial Narrow" pitchFamily="34" charset="0"/>
              </a:rPr>
            </a:br>
            <a:r>
              <a:rPr lang="ru-RU" sz="3200" b="1" dirty="0" smtClean="0">
                <a:latin typeface="Arial Narrow" pitchFamily="34" charset="0"/>
              </a:rPr>
              <a:t>МАТЕРИАЛЬНО-ТЕХНИЧЕСКОЙ БАЗЫ</a:t>
            </a:r>
            <a:endParaRPr lang="ru-RU" sz="3200" b="1" dirty="0"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95217" y="1671624"/>
            <a:ext cx="6480175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b="1" dirty="0" smtClean="0">
                <a:solidFill>
                  <a:srgbClr val="0070C0"/>
                </a:solidFill>
                <a:latin typeface="Arial Narrow" pitchFamily="34" charset="0"/>
              </a:rPr>
              <a:t>СШОР «ОЛИМПИЙСКИЕ РАКЕТКИ» </a:t>
            </a:r>
          </a:p>
          <a:p>
            <a:pPr algn="r">
              <a:buFont typeface="Wingdings" pitchFamily="2" charset="2"/>
              <a:buChar char="Ø"/>
            </a:pPr>
            <a:r>
              <a:rPr lang="ru-RU" sz="2400" dirty="0" smtClean="0">
                <a:latin typeface="Arial Narrow" pitchFamily="34" charset="0"/>
              </a:rPr>
              <a:t>автоматическая пушка для подачи воланов</a:t>
            </a:r>
          </a:p>
          <a:p>
            <a:pPr algn="r">
              <a:buFont typeface="Wingdings" pitchFamily="2" charset="2"/>
              <a:buChar char="Ø"/>
            </a:pPr>
            <a:r>
              <a:rPr lang="ru-RU" sz="2400" dirty="0" smtClean="0">
                <a:latin typeface="Arial Narrow" pitchFamily="34" charset="0"/>
              </a:rPr>
              <a:t>спортивный инвентарь</a:t>
            </a:r>
          </a:p>
        </p:txBody>
      </p:sp>
      <p:pic>
        <p:nvPicPr>
          <p:cNvPr id="7" name="Рисунок 6" descr="IMG_1851.JPG"/>
          <p:cNvPicPr>
            <a:picLocks noChangeAspect="1"/>
          </p:cNvPicPr>
          <p:nvPr/>
        </p:nvPicPr>
        <p:blipFill>
          <a:blip r:embed="rId3" cstate="print"/>
          <a:srcRect l="22883" t="7341" r="18254" b="6349"/>
          <a:stretch>
            <a:fillRect/>
          </a:stretch>
        </p:blipFill>
        <p:spPr>
          <a:xfrm>
            <a:off x="1623185" y="742930"/>
            <a:ext cx="2714644" cy="2653641"/>
          </a:xfrm>
          <a:prstGeom prst="flowChartConnector">
            <a:avLst/>
          </a:prstGeom>
        </p:spPr>
      </p:pic>
      <p:pic>
        <p:nvPicPr>
          <p:cNvPr id="16386" name="Picture 2" descr="https://sun9-63.userapi.com/c854424/v854424722/c9456/iM76t0vJQZo.jpg"/>
          <p:cNvPicPr>
            <a:picLocks noChangeAspect="1" noChangeArrowheads="1"/>
          </p:cNvPicPr>
          <p:nvPr/>
        </p:nvPicPr>
        <p:blipFill>
          <a:blip r:embed="rId4" cstate="print"/>
          <a:srcRect l="20461" t="6675" r="14598"/>
          <a:stretch>
            <a:fillRect/>
          </a:stretch>
        </p:blipFill>
        <p:spPr bwMode="auto">
          <a:xfrm>
            <a:off x="3837763" y="742929"/>
            <a:ext cx="2786082" cy="2668165"/>
          </a:xfrm>
          <a:prstGeom prst="flowChartConnector">
            <a:avLst/>
          </a:prstGeom>
          <a:noFill/>
        </p:spPr>
      </p:pic>
      <p:pic>
        <p:nvPicPr>
          <p:cNvPr id="9" name="Рисунок 8" descr="IMG_0099.JPG"/>
          <p:cNvPicPr>
            <a:picLocks noChangeAspect="1"/>
          </p:cNvPicPr>
          <p:nvPr/>
        </p:nvPicPr>
        <p:blipFill>
          <a:blip r:embed="rId5" cstate="print"/>
          <a:srcRect l="16931" r="13624"/>
          <a:stretch>
            <a:fillRect/>
          </a:stretch>
        </p:blipFill>
        <p:spPr>
          <a:xfrm>
            <a:off x="8838423" y="3529012"/>
            <a:ext cx="3274265" cy="3143272"/>
          </a:xfrm>
          <a:prstGeom prst="flowChartConnector">
            <a:avLst/>
          </a:prstGeom>
        </p:spPr>
      </p:pic>
      <p:pic>
        <p:nvPicPr>
          <p:cNvPr id="8" name="Рисунок 7" descr="IMG_0090.jpg"/>
          <p:cNvPicPr>
            <a:picLocks noChangeAspect="1"/>
          </p:cNvPicPr>
          <p:nvPr/>
        </p:nvPicPr>
        <p:blipFill>
          <a:blip r:embed="rId6" cstate="print"/>
          <a:srcRect l="23542" r="7005"/>
          <a:stretch>
            <a:fillRect/>
          </a:stretch>
        </p:blipFill>
        <p:spPr>
          <a:xfrm>
            <a:off x="5838027" y="3600450"/>
            <a:ext cx="3357586" cy="3223260"/>
          </a:xfrm>
          <a:prstGeom prst="flowChartConnector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1260</Words>
  <PresentationFormat>Произвольный</PresentationFormat>
  <Paragraphs>291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Гагина Надежда Владимировна</dc:creator>
  <cp:lastModifiedBy>MS_GaginaNV</cp:lastModifiedBy>
  <cp:revision>201</cp:revision>
  <dcterms:created xsi:type="dcterms:W3CDTF">2020-01-21T07:18:19Z</dcterms:created>
  <dcterms:modified xsi:type="dcterms:W3CDTF">2020-01-29T12:11:40Z</dcterms:modified>
</cp:coreProperties>
</file>